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96"/>
  </p:notesMasterIdLst>
  <p:handoutMasterIdLst>
    <p:handoutMasterId r:id="rId97"/>
  </p:handoutMasterIdLst>
  <p:sldIdLst>
    <p:sldId id="271" r:id="rId7"/>
    <p:sldId id="272" r:id="rId8"/>
    <p:sldId id="370" r:id="rId9"/>
    <p:sldId id="464" r:id="rId10"/>
    <p:sldId id="439" r:id="rId11"/>
    <p:sldId id="447" r:id="rId12"/>
    <p:sldId id="441" r:id="rId13"/>
    <p:sldId id="451" r:id="rId14"/>
    <p:sldId id="401" r:id="rId15"/>
    <p:sldId id="403" r:id="rId16"/>
    <p:sldId id="406" r:id="rId17"/>
    <p:sldId id="470" r:id="rId18"/>
    <p:sldId id="469" r:id="rId19"/>
    <p:sldId id="468" r:id="rId20"/>
    <p:sldId id="444" r:id="rId21"/>
    <p:sldId id="445" r:id="rId22"/>
    <p:sldId id="446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00" r:id="rId31"/>
    <p:sldId id="405" r:id="rId32"/>
    <p:sldId id="461" r:id="rId33"/>
    <p:sldId id="460" r:id="rId34"/>
    <p:sldId id="384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6" r:id="rId44"/>
    <p:sldId id="397" r:id="rId45"/>
    <p:sldId id="398" r:id="rId46"/>
    <p:sldId id="355" r:id="rId47"/>
    <p:sldId id="465" r:id="rId48"/>
    <p:sldId id="338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342" r:id="rId63"/>
    <p:sldId id="352" r:id="rId64"/>
    <p:sldId id="363" r:id="rId65"/>
    <p:sldId id="368" r:id="rId66"/>
    <p:sldId id="364" r:id="rId67"/>
    <p:sldId id="341" r:id="rId68"/>
    <p:sldId id="365" r:id="rId69"/>
    <p:sldId id="408" r:id="rId70"/>
    <p:sldId id="366" r:id="rId71"/>
    <p:sldId id="358" r:id="rId72"/>
    <p:sldId id="357" r:id="rId73"/>
    <p:sldId id="360" r:id="rId74"/>
    <p:sldId id="367" r:id="rId75"/>
    <p:sldId id="466" r:id="rId76"/>
    <p:sldId id="409" r:id="rId77"/>
    <p:sldId id="410" r:id="rId78"/>
    <p:sldId id="411" r:id="rId79"/>
    <p:sldId id="412" r:id="rId80"/>
    <p:sldId id="414" r:id="rId81"/>
    <p:sldId id="415" r:id="rId82"/>
    <p:sldId id="416" r:id="rId83"/>
    <p:sldId id="417" r:id="rId84"/>
    <p:sldId id="418" r:id="rId85"/>
    <p:sldId id="420" r:id="rId86"/>
    <p:sldId id="423" r:id="rId87"/>
    <p:sldId id="424" r:id="rId88"/>
    <p:sldId id="463" r:id="rId89"/>
    <p:sldId id="462" r:id="rId90"/>
    <p:sldId id="371" r:id="rId91"/>
    <p:sldId id="372" r:id="rId92"/>
    <p:sldId id="373" r:id="rId93"/>
    <p:sldId id="306" r:id="rId94"/>
    <p:sldId id="467" r:id="rId95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2" d="100"/>
          <a:sy n="62" d="100"/>
        </p:scale>
        <p:origin x="-104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6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00" Type="http://schemas.openxmlformats.org/officeDocument/2006/relationships/viewProps" Target="viewProps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71595" y="268022"/>
          <a:ext cx="1757977" cy="123058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Silk</a:t>
          </a:r>
          <a:endParaRPr lang="en-US" sz="1800" kern="1200" dirty="0"/>
        </a:p>
      </dsp:txBody>
      <dsp:txXfrm rot="-5400000">
        <a:off x="-7897" y="619617"/>
        <a:ext cx="1230583" cy="527394"/>
      </dsp:txXfrm>
    </dsp:sp>
    <dsp:sp modelId="{64C0320E-D333-4998-88CE-F9A92A51930B}">
      <dsp:nvSpPr>
        <dsp:cNvPr id="0" name=""/>
        <dsp:cNvSpPr/>
      </dsp:nvSpPr>
      <dsp:spPr>
        <a:xfrm rot="5400000">
          <a:off x="2158892" y="-931740"/>
          <a:ext cx="1145473" cy="3049485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206887" y="76182"/>
        <a:ext cx="2993568" cy="1033639"/>
      </dsp:txXfrm>
    </dsp:sp>
    <dsp:sp modelId="{AFBE26CB-5C4B-4A94-B78B-F39194918B3E}">
      <dsp:nvSpPr>
        <dsp:cNvPr id="0" name=""/>
        <dsp:cNvSpPr/>
      </dsp:nvSpPr>
      <dsp:spPr>
        <a:xfrm rot="5400000">
          <a:off x="-271595" y="1833677"/>
          <a:ext cx="1757977" cy="123058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SPARL </a:t>
          </a:r>
          <a:r>
            <a:rPr lang="fr-FR" sz="1800" kern="1200" dirty="0" err="1" smtClean="0"/>
            <a:t>Endpoint</a:t>
          </a:r>
          <a:endParaRPr lang="en-US" sz="1800" kern="1200" dirty="0"/>
        </a:p>
      </dsp:txBody>
      <dsp:txXfrm rot="-5400000">
        <a:off x="-7897" y="2185272"/>
        <a:ext cx="1230583" cy="527394"/>
      </dsp:txXfrm>
    </dsp:sp>
    <dsp:sp modelId="{D292D39B-21FC-4E17-B81C-EFBDC785F9ED}">
      <dsp:nvSpPr>
        <dsp:cNvPr id="0" name=""/>
        <dsp:cNvSpPr/>
      </dsp:nvSpPr>
      <dsp:spPr>
        <a:xfrm rot="5400000">
          <a:off x="2160286" y="632379"/>
          <a:ext cx="1142685" cy="3017888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222685" y="1625762"/>
        <a:ext cx="2962107" cy="1031123"/>
      </dsp:txXfrm>
    </dsp:sp>
    <dsp:sp modelId="{61B070F1-A684-4C5D-9857-B960D619CCFD}">
      <dsp:nvSpPr>
        <dsp:cNvPr id="0" name=""/>
        <dsp:cNvSpPr/>
      </dsp:nvSpPr>
      <dsp:spPr>
        <a:xfrm rot="5400000">
          <a:off x="-271595" y="3399332"/>
          <a:ext cx="1757977" cy="123058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Alignment</a:t>
          </a:r>
          <a:r>
            <a:rPr lang="fr-FR" sz="1800" kern="1200" dirty="0" smtClean="0"/>
            <a:t> File</a:t>
          </a:r>
          <a:endParaRPr lang="en-US" sz="1800" kern="1200" dirty="0"/>
        </a:p>
      </dsp:txBody>
      <dsp:txXfrm rot="-5400000">
        <a:off x="-7897" y="3750927"/>
        <a:ext cx="1230583" cy="527394"/>
      </dsp:txXfrm>
    </dsp:sp>
    <dsp:sp modelId="{964096A2-DCDB-41DD-BCB7-5528E6E17D95}">
      <dsp:nvSpPr>
        <dsp:cNvPr id="0" name=""/>
        <dsp:cNvSpPr/>
      </dsp:nvSpPr>
      <dsp:spPr>
        <a:xfrm rot="5400000">
          <a:off x="2160286" y="2198034"/>
          <a:ext cx="1142685" cy="3017888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222685" y="3191417"/>
        <a:ext cx="2962107" cy="1031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11/03/15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11/03/15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Comparison of GeoSPARQL wrt other vocabularies in topological functions or standards.</a:t>
            </a:r>
          </a:p>
          <a:p>
            <a:r>
              <a:rPr lang="en-US">
                <a:latin typeface="Calibri" charset="0"/>
              </a:rPr>
              <a:t> Here NeoGeo (Spatial and Geometry) and OS Spatial have integrated in their modeling partial or full aspect of topological functions of GeoSPARQL.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8BA4A61-9DDA-0E41-80C4-8CA68A4E34C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Triple stores survey with respect to geometry types supported and geospatial functions implemented.</a:t>
            </a:r>
          </a:p>
          <a:p>
            <a:r>
              <a:rPr lang="fr-FR">
                <a:latin typeface="Calibri" charset="0"/>
              </a:rPr>
              <a:t>Open Sahara, Parliament and Virtuoso are good choices because they integrate many Geospatial Functions.</a:t>
            </a: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D78459-F251-C149-B8A9-61D408C9426B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/>
          <p:cNvCxnSpPr/>
          <p:nvPr/>
        </p:nvCxnSpPr>
        <p:spPr>
          <a:xfrm>
            <a:off x="0" y="6813376"/>
            <a:ext cx="8460432" cy="0"/>
          </a:xfrm>
          <a:prstGeom prst="line">
            <a:avLst/>
          </a:prstGeom>
          <a:ln>
            <a:solidFill>
              <a:srgbClr val="B9397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83568" y="6381105"/>
            <a:ext cx="8460432" cy="223"/>
          </a:xfrm>
          <a:prstGeom prst="line">
            <a:avLst/>
          </a:prstGeom>
          <a:ln>
            <a:solidFill>
              <a:srgbClr val="97BF0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446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small" baseline="0">
                <a:solidFill>
                  <a:srgbClr val="B9397C"/>
                </a:solidFill>
                <a:effectLst/>
                <a:latin typeface="Candar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0" name="Espace réservé de la date 3"/>
          <p:cNvSpPr txBox="1">
            <a:spLocks/>
          </p:cNvSpPr>
          <p:nvPr userDrawn="1"/>
        </p:nvSpPr>
        <p:spPr>
          <a:xfrm>
            <a:off x="8343007" y="6448251"/>
            <a:ext cx="693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8C8E6-A2C6-4163-A7B2-2F6ACF052508}" type="slidenum">
              <a:rPr kumimoji="0" lang="fr-BE" sz="1600" b="1" i="0" u="none" strike="noStrike" kern="1200" cap="none" spc="0" normalizeH="0" baseline="0" noProof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fr-BE" sz="1600" b="1" i="0" u="none" strike="noStrike" kern="1200" cap="none" spc="0" normalizeH="0" baseline="0" noProof="0" dirty="0">
              <a:ln>
                <a:noFill/>
              </a:ln>
              <a:solidFill>
                <a:srgbClr val="72797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8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pp://www.eurecom.fr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3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  <p:sldLayoutId id="2147485687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sw/lim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Universal_Transverse_Mercator_coordinate_system" TargetMode="External"/><Relationship Id="rId3" Type="http://schemas.openxmlformats.org/officeDocument/2006/relationships/hyperlink" Target="https://github.com/vienlam/Ge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id/ignf/crs/NTFLAMB2E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def/ign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ign.fr/id/geofla/commune/6503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iki.dbpedia.org/Dataset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ata.uk.gov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hyperlink" Target="http://data-gov.tw.rpi.edu/demo/stable/white-house-visitor/search.php" TargetMode="External"/><Relationship Id="rId12" Type="http://schemas.openxmlformats.org/officeDocument/2006/relationships/hyperlink" Target="http://data-gov.tw.rpi.edu/demo/linked/aidviz-1554-10030.html" TargetMode="External"/><Relationship Id="rId13" Type="http://schemas.openxmlformats.org/officeDocument/2006/relationships/hyperlink" Target="http://www.fourmisante.com/" TargetMode="External"/><Relationship Id="rId14" Type="http://schemas.openxmlformats.org/officeDocument/2006/relationships/hyperlink" Target="http://www.mavillevueduciel.com/" TargetMode="External"/><Relationship Id="rId15" Type="http://schemas.openxmlformats.org/officeDocument/2006/relationships/hyperlink" Target="http://www.homeng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skcrimestats.com/" TargetMode="External"/><Relationship Id="rId4" Type="http://schemas.openxmlformats.org/officeDocument/2006/relationships/hyperlink" Target="http://www.ekbatrop.com/ukpharmacy" TargetMode="External"/><Relationship Id="rId5" Type="http://schemas.openxmlformats.org/officeDocument/2006/relationships/hyperlink" Target="http://www.numberhood.net/" TargetMode="External"/><Relationship Id="rId6" Type="http://schemas.openxmlformats.org/officeDocument/2006/relationships/hyperlink" Target="http://busitlondon.co.uk/" TargetMode="External"/><Relationship Id="rId7" Type="http://schemas.openxmlformats.org/officeDocument/2006/relationships/hyperlink" Target="http://ukschoolfinder.com/" TargetMode="External"/><Relationship Id="rId8" Type="http://schemas.openxmlformats.org/officeDocument/2006/relationships/hyperlink" Target="http://where-can-i-live.com/" TargetMode="External"/><Relationship Id="rId9" Type="http://schemas.openxmlformats.org/officeDocument/2006/relationships/hyperlink" Target="http://opendatacommunities.org/" TargetMode="External"/><Relationship Id="rId10" Type="http://schemas.openxmlformats.org/officeDocument/2006/relationships/hyperlink" Target="http://flyontime.u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58.ibm.com/software/analytics/manyeyes/" TargetMode="External"/><Relationship Id="rId4" Type="http://schemas.openxmlformats.org/officeDocument/2006/relationships/hyperlink" Target="http://d3js.org/" TargetMode="External"/><Relationship Id="rId5" Type="http://schemas.openxmlformats.org/officeDocument/2006/relationships/hyperlink" Target="https://developers.google.com/chart/interactive/docs/reference" TargetMode="External"/><Relationship Id="rId6" Type="http://schemas.openxmlformats.org/officeDocument/2006/relationships/hyperlink" Target="http://www.data-publica.com/content/api/" TargetMode="External"/><Relationship Id="rId7" Type="http://schemas.openxmlformats.org/officeDocument/2006/relationships/hyperlink" Target="https://api.ign.fr/geoportail/api/doc/fr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choosel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rdf-spark" TargetMode="External"/><Relationship Id="rId4" Type="http://schemas.openxmlformats.org/officeDocument/2006/relationships/hyperlink" Target="http://code.google.com/p/linked-data-api/wiki/Specification" TargetMode="External"/><Relationship Id="rId5" Type="http://schemas.openxmlformats.org/officeDocument/2006/relationships/hyperlink" Target="http://wiki.gephi.org/index.php/SemanticWebImport" TargetMode="External"/><Relationship Id="rId6" Type="http://schemas.openxmlformats.org/officeDocument/2006/relationships/hyperlink" Target="https://github.com/AKSW/SpatialSemanticBrowsingWidgets" TargetMode="External"/><Relationship Id="rId7" Type="http://schemas.openxmlformats.org/officeDocument/2006/relationships/hyperlink" Target="https://code.google.com/p/sgvizler/" TargetMode="External"/><Relationship Id="rId8" Type="http://schemas.openxmlformats.org/officeDocument/2006/relationships/hyperlink" Target="http://alangrafu.github.io/visualbox/" TargetMode="External"/><Relationship Id="rId9" Type="http://schemas.openxmlformats.org/officeDocument/2006/relationships/hyperlink" Target="http://oegdev.dia.fi.upm.es/projects/map4rdf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.org/2005/04/fresnel-info/manua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spending.medialab.ntua.gr/en/toppayersday.php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lirmm.fr/ontologies/chart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hyperlink" Target="http://lov.okfn.org/endpoint/lov" TargetMode="External"/><Relationship Id="rId5" Type="http://schemas.openxmlformats.org/officeDocument/2006/relationships/hyperlink" Target="http://lov.okfn.org/dataset/lov/search" TargetMode="External"/><Relationship Id="rId6" Type="http://schemas.openxmlformats.org/officeDocument/2006/relationships/hyperlink" Target="http://lov.okfn.org/endpoint/lov_aggregator" TargetMode="External"/><Relationship Id="rId7" Type="http://schemas.openxmlformats.org/officeDocument/2006/relationships/hyperlink" Target="http://lov.okfn.org/dataset/lov/bot" TargetMode="External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157082681100076X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prefix.cc/" TargetMode="External"/><Relationship Id="rId4" Type="http://schemas.openxmlformats.org/officeDocument/2006/relationships/hyperlink" Target="http://prefix.cc/about/api" TargetMode="External"/><Relationship Id="rId5" Type="http://schemas.openxmlformats.org/officeDocument/2006/relationships/hyperlink" Target="http://prefix.cc/reverse" TargetMode="External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61048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462902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Interlinking Geo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Use case: schools described as geographical objects in </a:t>
            </a:r>
            <a:r>
              <a:rPr lang="en-US" sz="2400" dirty="0" err="1" smtClean="0"/>
              <a:t>DBpedia</a:t>
            </a:r>
            <a:r>
              <a:rPr lang="en-US" sz="2400" dirty="0" smtClean="0"/>
              <a:t> (WGS84) and in data.gouv.fr (Lambert93)</a:t>
            </a:r>
          </a:p>
          <a:p>
            <a:r>
              <a:rPr lang="en-US" sz="2400" dirty="0" smtClean="0"/>
              <a:t>LIMES (</a:t>
            </a:r>
            <a:r>
              <a:rPr lang="en-US" sz="2400" dirty="0" err="1" smtClean="0"/>
              <a:t>LInk</a:t>
            </a:r>
            <a:r>
              <a:rPr lang="en-US" sz="2400" dirty="0" smtClean="0"/>
              <a:t> discovery framework for </a:t>
            </a:r>
            <a:r>
              <a:rPr lang="en-US" sz="2400" dirty="0" err="1" smtClean="0"/>
              <a:t>MEtric</a:t>
            </a:r>
            <a:r>
              <a:rPr lang="en-US" sz="2400" dirty="0" smtClean="0"/>
              <a:t> Spaces) interlinking tool: </a:t>
            </a:r>
            <a:r>
              <a:rPr lang="en-US" sz="2400" u="sng" dirty="0" smtClean="0">
                <a:hlinkClick r:id="rId2"/>
              </a:rPr>
              <a:t>https://github.com/aksw/limes</a:t>
            </a:r>
            <a:endParaRPr lang="en-US" sz="2400" u="sng" dirty="0" smtClean="0"/>
          </a:p>
          <a:p>
            <a:endParaRPr lang="en-US" sz="2400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8" name="Espace réservé du contenu 8"/>
          <p:cNvGraphicFramePr>
            <a:graphicFrameLocks/>
          </p:cNvGraphicFramePr>
          <p:nvPr/>
        </p:nvGraphicFramePr>
        <p:xfrm>
          <a:off x="330653" y="2928934"/>
          <a:ext cx="8572561" cy="3196132"/>
        </p:xfrm>
        <a:graphic>
          <a:graphicData uri="http://schemas.openxmlformats.org/drawingml/2006/table">
            <a:tbl>
              <a:tblPr/>
              <a:tblGrid>
                <a:gridCol w="3206212"/>
                <a:gridCol w="1788783"/>
                <a:gridCol w="1788783"/>
                <a:gridCol w="1788783"/>
              </a:tblGrid>
              <a:tr h="186058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Cases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1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2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Test 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Aggregate function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trigrams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of Title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 function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euclidean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Weight </a:t>
                      </a:r>
                      <a:r>
                        <a:rPr lang="en-US" sz="15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Coordinate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Matched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0.95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0.93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Review Threshold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0.9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0.88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37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No. Review Duplicates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Duplicate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1-n Results from Review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Yes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0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Correct matches</a:t>
                      </a:r>
                      <a:endParaRPr lang="en-US" sz="160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&gt;36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63</a:t>
                      </a:r>
                      <a:endParaRPr lang="en-US" sz="1600" dirty="0">
                        <a:latin typeface="Cambria"/>
                        <a:ea typeface="Calibri"/>
                        <a:cs typeface="Times New Roman"/>
                      </a:endParaRPr>
                    </a:p>
                  </a:txBody>
                  <a:tcPr marL="95459" marR="9545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Methodology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Conclusion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with GeoNames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50825" y="1214438"/>
            <a:ext cx="4464050" cy="5167312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sz="2000">
                <a:latin typeface="Courier New" charset="0"/>
                <a:cs typeface="Courier New" charset="0"/>
              </a:rPr>
              <a:t>geOnto:</a:t>
            </a:r>
            <a:r>
              <a:rPr lang="en-US" sz="2000">
                <a:solidFill>
                  <a:srgbClr val="FF0000"/>
                </a:solidFill>
                <a:latin typeface="Courier New" charset="0"/>
                <a:cs typeface="Courier New" charset="0"/>
              </a:rPr>
              <a:t>AGeoConcept</a:t>
            </a:r>
            <a:r>
              <a:rPr lang="en-US" sz="2000">
                <a:latin typeface="Courier New" charset="0"/>
                <a:cs typeface="Courier New" charset="0"/>
              </a:rPr>
              <a:t> a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owl:Class;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rdfs:label </a:t>
            </a:r>
            <a:r>
              <a:rPr lang="ja-JP" altLang="en-US" sz="2000">
                <a:latin typeface="Courier New" charset="0"/>
                <a:cs typeface="Courier New" charset="0"/>
              </a:rPr>
              <a:t>“</a:t>
            </a:r>
            <a:r>
              <a:rPr lang="en-US" sz="2000">
                <a:latin typeface="Courier New" charset="0"/>
                <a:cs typeface="Courier New" charset="0"/>
              </a:rPr>
              <a:t>a label</a:t>
            </a:r>
            <a:r>
              <a:rPr lang="ja-JP" altLang="en-US" sz="2000">
                <a:latin typeface="Courier New" charset="0"/>
                <a:cs typeface="Courier New" charset="0"/>
              </a:rPr>
              <a:t>”</a:t>
            </a:r>
            <a:r>
              <a:rPr lang="en-US" sz="2000">
                <a:latin typeface="Courier New" charset="0"/>
                <a:cs typeface="Courier New" charset="0"/>
              </a:rPr>
              <a:t>@en;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rdfs:subClassOf gn:Feature;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owl:equivalentClass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 [a owl:Restriction;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   owl:onProperty 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      gn:featureCode;</a:t>
            </a:r>
            <a:br>
              <a:rPr lang="en-US" sz="2000">
                <a:latin typeface="Courier New" charset="0"/>
                <a:cs typeface="Courier New" charset="0"/>
              </a:rPr>
            </a:br>
            <a:r>
              <a:rPr lang="en-US" sz="2000">
                <a:latin typeface="Courier New" charset="0"/>
                <a:cs typeface="Courier New" charset="0"/>
              </a:rPr>
              <a:t>    owl:hasValue gn:</a:t>
            </a:r>
            <a:r>
              <a:rPr lang="en-US" sz="2000">
                <a:solidFill>
                  <a:srgbClr val="FF0000"/>
                </a:solidFill>
                <a:latin typeface="Courier New" charset="0"/>
                <a:cs typeface="Courier New" charset="0"/>
              </a:rPr>
              <a:t>CODE.</a:t>
            </a:r>
            <a:r>
              <a:rPr lang="en-US" sz="2000">
                <a:latin typeface="Courier New" charset="0"/>
                <a:cs typeface="Courier New" charset="0"/>
              </a:rPr>
              <a:t> ]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27384067"/>
              </p:ext>
            </p:extLst>
          </p:nvPr>
        </p:nvGraphicFramePr>
        <p:xfrm>
          <a:off x="4824122" y="1247100"/>
          <a:ext cx="4248472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Results/Evaluation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908050"/>
            <a:ext cx="8642350" cy="5473700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endParaRPr lang="en-US" sz="2400">
              <a:latin typeface="Courier New" charset="0"/>
              <a:cs typeface="Courier New" charset="0"/>
            </a:endParaRPr>
          </a:p>
          <a:p>
            <a:pPr marL="0" indent="0"/>
            <a:endParaRPr lang="en-US">
              <a:latin typeface="Eurostile LT Std" charset="0"/>
            </a:endParaRPr>
          </a:p>
          <a:p>
            <a:pPr marL="0" indent="0">
              <a:buFont typeface="Wingdings" charset="0"/>
              <a:buNone/>
            </a:pPr>
            <a:r>
              <a:rPr lang="en-US">
                <a:latin typeface="Eurostile LT Std" charset="0"/>
              </a:rPr>
              <a:t/>
            </a:r>
            <a:br>
              <a:rPr lang="en-US">
                <a:latin typeface="Eurostile LT Std" charset="0"/>
              </a:rPr>
            </a:br>
            <a:endParaRPr lang="en-US">
              <a:latin typeface="Eurostile LT Std" charset="0"/>
            </a:endParaRPr>
          </a:p>
          <a:p>
            <a:pPr marL="0" indent="0">
              <a:buFont typeface="Wingdings" charset="0"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  <a:p>
            <a:pPr marL="0" indent="0">
              <a:buFont typeface="Wingdings" charset="0"/>
              <a:buNone/>
            </a:pPr>
            <a:endParaRPr lang="en-US">
              <a:solidFill>
                <a:srgbClr val="000000"/>
              </a:solidFill>
              <a:latin typeface="Arial" charset="0"/>
            </a:endParaRPr>
          </a:p>
          <a:p>
            <a:pPr marL="0" indent="0"/>
            <a:r>
              <a:rPr lang="en-US" sz="240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>
                <a:solidFill>
                  <a:srgbClr val="00B0F0"/>
                </a:solidFill>
                <a:latin typeface="Eurostile LT Std" charset="0"/>
              </a:rPr>
              <a:t>80%</a:t>
            </a:r>
          </a:p>
          <a:p>
            <a:pPr marL="0" indent="0"/>
            <a:r>
              <a:rPr lang="en-US" sz="2400">
                <a:solidFill>
                  <a:srgbClr val="000000"/>
                </a:solidFill>
                <a:latin typeface="Eurostile LT Std" charset="0"/>
              </a:rPr>
              <a:t>BUT P(Schema.org) = </a:t>
            </a:r>
            <a:r>
              <a:rPr lang="en-US" sz="2400">
                <a:solidFill>
                  <a:srgbClr val="FF0000"/>
                </a:solidFill>
                <a:latin typeface="Eurostile LT Std" charset="0"/>
              </a:rPr>
              <a:t>50%. </a:t>
            </a:r>
          </a:p>
          <a:p>
            <a:pPr lvl="1"/>
            <a:r>
              <a:rPr lang="en-US" sz="2000">
                <a:latin typeface="Eurostile LT Std" charset="0"/>
              </a:rPr>
              <a:t>Possible reasons: GeOnto entities are more specific to France</a:t>
            </a:r>
          </a:p>
          <a:p>
            <a:pPr lvl="1"/>
            <a:r>
              <a:rPr lang="en-US" sz="2000">
                <a:latin typeface="Eurostile LT Std" charset="0"/>
              </a:rPr>
              <a:t>Fine grain details for entities in Schema.org </a:t>
            </a:r>
            <a:endParaRPr lang="en-US" sz="2000">
              <a:solidFill>
                <a:srgbClr val="FF0000"/>
              </a:solidFill>
              <a:latin typeface="Courier New" charset="0"/>
              <a:cs typeface="Courier New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87450" y="1052513"/>
          <a:ext cx="6769101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56367"/>
                <a:gridCol w="2784452"/>
                <a:gridCol w="172828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</a:t>
                      </a:r>
                      <a:r>
                        <a:rPr lang="en-US" sz="1800" baseline="0" noProof="0" dirty="0" smtClean="0"/>
                        <a:t>lasses aligned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1294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FC14526-ABB7-F846-B611-A805A05BC143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Topological Functions in GeoVocabs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006475"/>
            <a:ext cx="7143750" cy="4619625"/>
          </a:xfrm>
          <a:effectLst>
            <a:outerShdw blurRad="63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42875" y="1414463"/>
            <a:ext cx="2033588" cy="657225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5813" y="5618163"/>
            <a:ext cx="7929562" cy="6461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bg1"/>
                </a:solidFill>
                <a:latin typeface="Eurostile LT Std" pitchFamily="34" charset="0"/>
                <a:ea typeface="+mn-ea"/>
              </a:rPr>
              <a:t>NeoGeo</a:t>
            </a:r>
            <a:r>
              <a:rPr lang="en-US" dirty="0">
                <a:solidFill>
                  <a:schemeClr val="bg1"/>
                </a:solidFill>
                <a:latin typeface="Eurostile LT Std" pitchFamily="34" charset="0"/>
                <a:ea typeface="+mn-ea"/>
              </a:rPr>
              <a:t> (Spatial) and OS Spatial have integrated in their modeling partial 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Eurostile LT Std" pitchFamily="34" charset="0"/>
                <a:ea typeface="+mn-ea"/>
              </a:rPr>
              <a:t>or full aspect of topological functions of </a:t>
            </a:r>
            <a:r>
              <a:rPr lang="en-US" dirty="0" err="1">
                <a:solidFill>
                  <a:schemeClr val="bg1"/>
                </a:solidFill>
                <a:latin typeface="Eurostile LT Std" pitchFamily="34" charset="0"/>
                <a:ea typeface="+mn-ea"/>
              </a:rPr>
              <a:t>GeoSPARQL</a:t>
            </a:r>
            <a:r>
              <a:rPr lang="en-US" dirty="0">
                <a:solidFill>
                  <a:schemeClr val="bg1"/>
                </a:solidFill>
                <a:latin typeface="Eurostile LT Std" pitchFamily="34" charset="0"/>
                <a:ea typeface="+mn-ea"/>
              </a:rPr>
              <a:t>.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14313" y="3214688"/>
            <a:ext cx="1727200" cy="431800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608B749-4B4B-E946-9B1B-4D1D457FC9E2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Triple Stores and geospatial indexing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29754" y="1340768"/>
            <a:ext cx="7106642" cy="3210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6396038" y="4975225"/>
            <a:ext cx="2640012" cy="1117600"/>
            <a:chOff x="7260619" y="4543002"/>
            <a:chExt cx="1775877" cy="111824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595932" y="4543002"/>
              <a:ext cx="1440564" cy="1118245"/>
            </a:xfrm>
            <a:prstGeom prst="rect">
              <a:avLst/>
            </a:prstGeom>
            <a:gradFill rotWithShape="1">
              <a:gsLst>
                <a:gs pos="0">
                  <a:srgbClr val="CFFFFF"/>
                </a:gs>
                <a:gs pos="35001">
                  <a:srgbClr val="DDFEFF"/>
                </a:gs>
                <a:gs pos="100000">
                  <a:srgbClr val="F0FFFF"/>
                </a:gs>
              </a:gsLst>
              <a:lin ang="16200000" scaled="1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Open Sahara</a:t>
              </a:r>
            </a:p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Parliament</a:t>
              </a:r>
            </a:p>
            <a:p>
              <a:pPr>
                <a:defRPr/>
              </a:pPr>
              <a:r>
                <a:rPr lang="en-US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Virtuoso</a:t>
              </a:r>
            </a:p>
          </p:txBody>
        </p:sp>
        <p:pic>
          <p:nvPicPr>
            <p:cNvPr id="30733" name="Picture 2" descr="http://qph.cf.quoracdn.net/main-thumb-t-8762-50-d36ZPC8Swu98s1bFP2J7q01mBVCBPFtr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619" y="5209556"/>
              <a:ext cx="335717" cy="335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00063" y="3140075"/>
            <a:ext cx="1285875" cy="503238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71500" y="1643063"/>
            <a:ext cx="1008063" cy="503237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06438" y="3714750"/>
            <a:ext cx="1008062" cy="576263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9388" y="5072063"/>
            <a:ext cx="6027737" cy="6461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</a:rPr>
              <a:t>Open Sahara, Parliament and Virtuoso are good choices </a:t>
            </a:r>
          </a:p>
          <a:p>
            <a:pPr eaLnBrk="1" hangingPunct="1"/>
            <a:r>
              <a:rPr lang="en-US">
                <a:solidFill>
                  <a:schemeClr val="bg1"/>
                </a:solidFill>
              </a:rPr>
              <a:t>because they integrate many Geospatial Functions.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6B768F2F-9752-7743-B92E-24C382EFC57F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2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>
                <a:latin typeface="Eurostile LT Std" charset="0"/>
              </a:rPr>
              <a:t>Select suitable ontologies (</a:t>
            </a:r>
            <a:r>
              <a:rPr lang="en-US" sz="2000" dirty="0" err="1">
                <a:latin typeface="Eurostile LT Std" charset="0"/>
              </a:rPr>
              <a:t>e.g</a:t>
            </a:r>
            <a:r>
              <a:rPr lang="en-US" sz="2000" dirty="0">
                <a:latin typeface="Eurostile LT Std" charset="0"/>
              </a:rPr>
              <a:t>: </a:t>
            </a: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) or </a:t>
            </a:r>
            <a:r>
              <a:rPr lang="en-US" sz="2000" dirty="0" err="1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and Triple Stores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 lvl="1"/>
            <a:r>
              <a:rPr lang="en-US" sz="2000" dirty="0">
                <a:latin typeface="Eurostile LT Std" charset="0"/>
              </a:rPr>
              <a:t>Store</a:t>
            </a:r>
            <a:r>
              <a:rPr lang="en-US" sz="2000" dirty="0">
                <a:solidFill>
                  <a:srgbClr val="FF0000"/>
                </a:solidFill>
                <a:latin typeface="Eurostile LT Std" charset="0"/>
              </a:rPr>
              <a:t> </a:t>
            </a:r>
            <a:r>
              <a:rPr lang="en-US" sz="2000" dirty="0" err="1">
                <a:latin typeface="Eurostile LT Std" charset="0"/>
              </a:rPr>
              <a:t>geodata</a:t>
            </a:r>
            <a:r>
              <a:rPr lang="en-US" sz="2000" dirty="0">
                <a:latin typeface="Eurostile LT Std" charset="0"/>
              </a:rPr>
              <a:t> in a triple store with many topological functions implemented (</a:t>
            </a:r>
            <a:r>
              <a:rPr lang="en-US" sz="2000" dirty="0" err="1">
                <a:latin typeface="Eurostile LT Std" charset="0"/>
              </a:rPr>
              <a:t>e.g</a:t>
            </a:r>
            <a:r>
              <a:rPr lang="en-US" sz="2000" dirty="0">
                <a:latin typeface="Eurostile LT Std" charset="0"/>
              </a:rPr>
              <a:t>: Open Sahara, Parliament, Virtuoso) </a:t>
            </a:r>
            <a:endParaRPr lang="en-US" sz="2000" dirty="0">
              <a:solidFill>
                <a:srgbClr val="FF0000"/>
              </a:solidFill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WGS84 - Lambert93</a:t>
            </a:r>
          </a:p>
          <a:p>
            <a:pPr lvl="1"/>
            <a:r>
              <a:rPr lang="en-US" sz="2000" dirty="0" smtClean="0"/>
              <a:t>From WGS84 to Lambert93: Isometric Latitude calculation algorithm</a:t>
            </a:r>
          </a:p>
          <a:p>
            <a:pPr lvl="1"/>
            <a:r>
              <a:rPr lang="en-US" sz="2000" dirty="0" smtClean="0"/>
              <a:t>From Lambert93 to WGS84: reverse Isometric Latitude calculation</a:t>
            </a:r>
          </a:p>
          <a:p>
            <a:r>
              <a:rPr lang="en-US" sz="2400" dirty="0" smtClean="0"/>
              <a:t>WGS84 - UTM</a:t>
            </a:r>
          </a:p>
          <a:p>
            <a:pPr lvl="1"/>
            <a:r>
              <a:rPr lang="en-US" sz="2000" dirty="0" smtClean="0"/>
              <a:t>UTM: </a:t>
            </a:r>
            <a:r>
              <a:rPr lang="vi-VN" sz="1400" dirty="0" smtClean="0">
                <a:hlinkClick r:id="rId2"/>
              </a:rPr>
              <a:t>http://en.wikipedia.org/wiki/Universal_Transverse_Mercator_coordinate_system</a:t>
            </a:r>
            <a:r>
              <a:rPr lang="fr-FR" sz="14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smtClean="0">
                <a:sym typeface="Wingdings" pitchFamily="2" charset="2"/>
              </a:rPr>
              <a:t>RGF 93 and WGS 84 using the same ellipsoid (GRS 80)</a:t>
            </a:r>
          </a:p>
          <a:p>
            <a:r>
              <a:rPr lang="en-US" sz="2400" dirty="0" smtClean="0">
                <a:sym typeface="Wingdings" pitchFamily="2" charset="2"/>
              </a:rPr>
              <a:t>REST service being deployed</a:t>
            </a:r>
          </a:p>
          <a:p>
            <a:r>
              <a:rPr lang="en-US" sz="2400" dirty="0" smtClean="0">
                <a:sym typeface="Wingdings" pitchFamily="2" charset="2"/>
              </a:rPr>
              <a:t>Source code: </a:t>
            </a:r>
            <a:r>
              <a:rPr lang="en-US" sz="2400" dirty="0" smtClean="0">
                <a:hlinkClick r:id="rId3"/>
              </a:rPr>
              <a:t>https://github.com/vienlam/Geo</a:t>
            </a:r>
            <a:r>
              <a:rPr lang="en-US" sz="240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</a:t>
            </a:r>
            <a:r>
              <a:rPr lang="en-US" dirty="0" smtClean="0"/>
              <a:t> Publishing Workflow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3" name="Agrupar 52"/>
          <p:cNvGrpSpPr/>
          <p:nvPr/>
        </p:nvGrpSpPr>
        <p:grpSpPr>
          <a:xfrm>
            <a:off x="926331" y="692696"/>
            <a:ext cx="7462093" cy="5544616"/>
            <a:chOff x="683568" y="836613"/>
            <a:chExt cx="7462093" cy="5544616"/>
          </a:xfrm>
        </p:grpSpPr>
        <p:sp>
          <p:nvSpPr>
            <p:cNvPr id="8" name="Rectangle à coins arrondis 91"/>
            <p:cNvSpPr/>
            <p:nvPr/>
          </p:nvSpPr>
          <p:spPr>
            <a:xfrm>
              <a:off x="5730396" y="836613"/>
              <a:ext cx="1983217" cy="194421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400" y="1012234"/>
              <a:ext cx="1821831" cy="1192531"/>
            </a:xfrm>
            <a:prstGeom prst="rect">
              <a:avLst/>
            </a:prstGeom>
          </p:spPr>
        </p:pic>
        <p:grpSp>
          <p:nvGrpSpPr>
            <p:cNvPr id="11" name="Groupe 11"/>
            <p:cNvGrpSpPr/>
            <p:nvPr/>
          </p:nvGrpSpPr>
          <p:grpSpPr>
            <a:xfrm>
              <a:off x="4830285" y="5838645"/>
              <a:ext cx="3315376" cy="542584"/>
              <a:chOff x="3491881" y="5517232"/>
              <a:chExt cx="4187836" cy="792088"/>
            </a:xfrm>
          </p:grpSpPr>
          <p:sp>
            <p:nvSpPr>
              <p:cNvPr id="42" name="Rectangle à coins arrondis 10"/>
              <p:cNvSpPr/>
              <p:nvPr/>
            </p:nvSpPr>
            <p:spPr>
              <a:xfrm>
                <a:off x="3491881" y="5517232"/>
                <a:ext cx="4187836" cy="79208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b"/>
              <a:lstStyle/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endParaRPr lang="en-US" sz="140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 smtClean="0">
                    <a:solidFill>
                      <a:schemeClr val="accent1">
                        <a:lumMod val="50000"/>
                      </a:schemeClr>
                    </a:solidFill>
                  </a:rPr>
                  <a:t>Data sources</a:t>
                </a:r>
                <a:endParaRPr 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"/>
              <p:cNvSpPr/>
              <p:nvPr/>
            </p:nvSpPr>
            <p:spPr>
              <a:xfrm>
                <a:off x="3563887" y="5589240"/>
                <a:ext cx="1478066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Spatial RDB</a:t>
                </a:r>
                <a:endParaRPr lang="en-US" sz="1400"/>
              </a:p>
            </p:txBody>
          </p:sp>
          <p:sp>
            <p:nvSpPr>
              <p:cNvPr id="44" name="Rectangle 6"/>
              <p:cNvSpPr/>
              <p:nvPr/>
            </p:nvSpPr>
            <p:spPr>
              <a:xfrm>
                <a:off x="5148064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GML</a:t>
                </a:r>
                <a:endParaRPr lang="en-US" sz="1400"/>
              </a:p>
            </p:txBody>
          </p:sp>
          <p:sp>
            <p:nvSpPr>
              <p:cNvPr id="45" name="Rectangle 8"/>
              <p:cNvSpPr/>
              <p:nvPr/>
            </p:nvSpPr>
            <p:spPr>
              <a:xfrm>
                <a:off x="5951527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SHP</a:t>
                </a:r>
                <a:endParaRPr lang="en-US" sz="1400"/>
              </a:p>
            </p:txBody>
          </p:sp>
          <p:sp>
            <p:nvSpPr>
              <p:cNvPr id="46" name="Rectangle 9"/>
              <p:cNvSpPr/>
              <p:nvPr/>
            </p:nvSpPr>
            <p:spPr>
              <a:xfrm>
                <a:off x="6770143" y="5589240"/>
                <a:ext cx="720080" cy="36004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bIns="0" rtlCol="0" anchor="ctr"/>
              <a:lstStyle/>
              <a:p>
                <a:pPr algn="ctr"/>
                <a:r>
                  <a:rPr lang="en-US" sz="1400" smtClean="0"/>
                  <a:t>…</a:t>
                </a:r>
                <a:endParaRPr lang="en-US" sz="1400"/>
              </a:p>
            </p:txBody>
          </p:sp>
        </p:grpSp>
        <p:sp>
          <p:nvSpPr>
            <p:cNvPr id="12" name="Rectangle à coins arrondis 12"/>
            <p:cNvSpPr/>
            <p:nvPr/>
          </p:nvSpPr>
          <p:spPr>
            <a:xfrm>
              <a:off x="6248913" y="5121051"/>
              <a:ext cx="96910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Geo 2 RDF</a:t>
              </a:r>
              <a:endParaRPr lang="en-US" sz="1400"/>
            </a:p>
          </p:txBody>
        </p:sp>
        <p:sp>
          <p:nvSpPr>
            <p:cNvPr id="13" name="Rectangle à coins arrondis 13"/>
            <p:cNvSpPr/>
            <p:nvPr/>
          </p:nvSpPr>
          <p:spPr>
            <a:xfrm>
              <a:off x="6196608" y="3994324"/>
              <a:ext cx="1076489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RDF 2 RDF</a:t>
              </a:r>
              <a:endParaRPr lang="en-US" sz="1400"/>
            </a:p>
          </p:txBody>
        </p:sp>
        <p:sp>
          <p:nvSpPr>
            <p:cNvPr id="14" name="Rectangle à coins arrondis 14"/>
            <p:cNvSpPr/>
            <p:nvPr/>
          </p:nvSpPr>
          <p:spPr>
            <a:xfrm>
              <a:off x="6057428" y="2924845"/>
              <a:ext cx="1368154" cy="34528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Data linking</a:t>
              </a:r>
              <a:endParaRPr lang="en-US" sz="1400"/>
            </a:p>
          </p:txBody>
        </p:sp>
        <p:sp>
          <p:nvSpPr>
            <p:cNvPr id="15" name="Rectangle 16"/>
            <p:cNvSpPr/>
            <p:nvPr/>
          </p:nvSpPr>
          <p:spPr>
            <a:xfrm>
              <a:off x="6304082" y="4532449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Raw RDF</a:t>
              </a:r>
              <a:endParaRPr lang="en-US" sz="1400"/>
            </a:p>
          </p:txBody>
        </p:sp>
        <p:sp>
          <p:nvSpPr>
            <p:cNvPr id="16" name="Rectangle 17"/>
            <p:cNvSpPr/>
            <p:nvPr/>
          </p:nvSpPr>
          <p:spPr>
            <a:xfrm>
              <a:off x="6315785" y="3454301"/>
              <a:ext cx="855097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SW RDF</a:t>
              </a:r>
              <a:endParaRPr lang="en-US" sz="1400" dirty="0"/>
            </a:p>
          </p:txBody>
        </p:sp>
        <p:sp>
          <p:nvSpPr>
            <p:cNvPr id="17" name="Rectangle 18"/>
            <p:cNvSpPr/>
            <p:nvPr/>
          </p:nvSpPr>
          <p:spPr>
            <a:xfrm>
              <a:off x="6262078" y="2323629"/>
              <a:ext cx="969109" cy="3131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L(O)D RDF</a:t>
              </a:r>
              <a:endParaRPr lang="en-US" sz="1400" dirty="0"/>
            </a:p>
          </p:txBody>
        </p:sp>
        <p:cxnSp>
          <p:nvCxnSpPr>
            <p:cNvPr id="18" name="Connecteur droit avec flèche 26"/>
            <p:cNvCxnSpPr>
              <a:stCxn id="12" idx="0"/>
              <a:endCxn id="15" idx="2"/>
            </p:cNvCxnSpPr>
            <p:nvPr/>
          </p:nvCxnSpPr>
          <p:spPr>
            <a:xfrm flipH="1" flipV="1">
              <a:off x="6731631" y="4845633"/>
              <a:ext cx="1837" cy="2754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27"/>
            <p:cNvCxnSpPr>
              <a:stCxn id="15" idx="0"/>
              <a:endCxn id="13" idx="2"/>
            </p:cNvCxnSpPr>
            <p:nvPr/>
          </p:nvCxnSpPr>
          <p:spPr>
            <a:xfrm flipV="1">
              <a:off x="6731631" y="4339605"/>
              <a:ext cx="3222" cy="1928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34"/>
            <p:cNvCxnSpPr>
              <a:stCxn id="13" idx="0"/>
              <a:endCxn id="16" idx="2"/>
            </p:cNvCxnSpPr>
            <p:nvPr/>
          </p:nvCxnSpPr>
          <p:spPr>
            <a:xfrm flipV="1">
              <a:off x="6734853" y="3767485"/>
              <a:ext cx="8481" cy="2268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37"/>
            <p:cNvCxnSpPr>
              <a:stCxn id="16" idx="0"/>
              <a:endCxn id="14" idx="2"/>
            </p:cNvCxnSpPr>
            <p:nvPr/>
          </p:nvCxnSpPr>
          <p:spPr>
            <a:xfrm flipH="1" flipV="1">
              <a:off x="6741505" y="3270126"/>
              <a:ext cx="1829" cy="184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40"/>
            <p:cNvCxnSpPr>
              <a:stCxn id="14" idx="0"/>
              <a:endCxn id="17" idx="2"/>
            </p:cNvCxnSpPr>
            <p:nvPr/>
          </p:nvCxnSpPr>
          <p:spPr>
            <a:xfrm flipV="1">
              <a:off x="6741505" y="2636813"/>
              <a:ext cx="5128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en angle 44"/>
            <p:cNvCxnSpPr>
              <a:stCxn id="43" idx="0"/>
              <a:endCxn id="12" idx="2"/>
            </p:cNvCxnSpPr>
            <p:nvPr/>
          </p:nvCxnSpPr>
          <p:spPr>
            <a:xfrm rot="5400000" flipH="1" flipV="1">
              <a:off x="5892094" y="5046598"/>
              <a:ext cx="421639" cy="126110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ngle 46"/>
            <p:cNvCxnSpPr>
              <a:stCxn id="45" idx="0"/>
              <a:endCxn id="12" idx="2"/>
            </p:cNvCxnSpPr>
            <p:nvPr/>
          </p:nvCxnSpPr>
          <p:spPr>
            <a:xfrm rot="16200000" flipV="1">
              <a:off x="6687185" y="5512616"/>
              <a:ext cx="421639" cy="3290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47"/>
            <p:cNvCxnSpPr>
              <a:stCxn id="46" idx="0"/>
              <a:endCxn id="12" idx="2"/>
            </p:cNvCxnSpPr>
            <p:nvPr/>
          </p:nvCxnSpPr>
          <p:spPr>
            <a:xfrm rot="16200000" flipV="1">
              <a:off x="7011221" y="5188580"/>
              <a:ext cx="421639" cy="9771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ngle 54"/>
            <p:cNvCxnSpPr>
              <a:stCxn id="44" idx="0"/>
              <a:endCxn id="12" idx="2"/>
            </p:cNvCxnSpPr>
            <p:nvPr/>
          </p:nvCxnSpPr>
          <p:spPr>
            <a:xfrm rot="5400000" flipH="1" flipV="1">
              <a:off x="6369147" y="5523650"/>
              <a:ext cx="421639" cy="3070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19"/>
            <p:cNvSpPr/>
            <p:nvPr/>
          </p:nvSpPr>
          <p:spPr>
            <a:xfrm>
              <a:off x="1490920" y="5872835"/>
              <a:ext cx="1254141" cy="4363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 Existing vocabularies</a:t>
              </a:r>
              <a:endParaRPr lang="en-US" sz="1400"/>
            </a:p>
          </p:txBody>
        </p:sp>
        <p:sp>
          <p:nvSpPr>
            <p:cNvPr id="29" name="Rectangle à coins arrondis 21"/>
            <p:cNvSpPr/>
            <p:nvPr/>
          </p:nvSpPr>
          <p:spPr>
            <a:xfrm>
              <a:off x="1470353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selection</a:t>
              </a:r>
              <a:endParaRPr lang="en-US" sz="1400"/>
            </a:p>
          </p:txBody>
        </p:sp>
        <p:sp>
          <p:nvSpPr>
            <p:cNvPr id="30" name="Rectangle à coins arrondis 23"/>
            <p:cNvSpPr/>
            <p:nvPr/>
          </p:nvSpPr>
          <p:spPr>
            <a:xfrm>
              <a:off x="4206656" y="3960844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Mapping</a:t>
              </a:r>
              <a:endParaRPr lang="en-US" sz="1400"/>
            </a:p>
          </p:txBody>
        </p:sp>
        <p:cxnSp>
          <p:nvCxnSpPr>
            <p:cNvPr id="31" name="Connecteur droit avec flèche 71"/>
            <p:cNvCxnSpPr>
              <a:stCxn id="30" idx="3"/>
              <a:endCxn id="13" idx="1"/>
            </p:cNvCxnSpPr>
            <p:nvPr/>
          </p:nvCxnSpPr>
          <p:spPr>
            <a:xfrm>
              <a:off x="5481364" y="4166172"/>
              <a:ext cx="715244" cy="79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74"/>
            <p:cNvCxnSpPr>
              <a:stCxn id="37" idx="3"/>
              <a:endCxn id="30" idx="1"/>
            </p:cNvCxnSpPr>
            <p:nvPr/>
          </p:nvCxnSpPr>
          <p:spPr>
            <a:xfrm>
              <a:off x="2718753" y="4156907"/>
              <a:ext cx="1487903" cy="926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ngle 79"/>
            <p:cNvCxnSpPr>
              <a:stCxn id="15" idx="1"/>
              <a:endCxn id="38" idx="3"/>
            </p:cNvCxnSpPr>
            <p:nvPr/>
          </p:nvCxnSpPr>
          <p:spPr>
            <a:xfrm rot="10800000" flipV="1">
              <a:off x="4379810" y="4689040"/>
              <a:ext cx="1924273" cy="8387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82"/>
            <p:cNvCxnSpPr>
              <a:stCxn id="38" idx="1"/>
              <a:endCxn id="29" idx="3"/>
            </p:cNvCxnSpPr>
            <p:nvPr/>
          </p:nvCxnSpPr>
          <p:spPr>
            <a:xfrm flipH="1">
              <a:off x="2745061" y="5527830"/>
              <a:ext cx="3600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85"/>
            <p:cNvCxnSpPr>
              <a:stCxn id="27" idx="0"/>
              <a:endCxn id="29" idx="2"/>
            </p:cNvCxnSpPr>
            <p:nvPr/>
          </p:nvCxnSpPr>
          <p:spPr>
            <a:xfrm flipH="1" flipV="1">
              <a:off x="2107707" y="5733157"/>
              <a:ext cx="10284" cy="1396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88"/>
            <p:cNvCxnSpPr>
              <a:stCxn id="29" idx="0"/>
              <a:endCxn id="47" idx="2"/>
            </p:cNvCxnSpPr>
            <p:nvPr/>
          </p:nvCxnSpPr>
          <p:spPr>
            <a:xfrm flipV="1">
              <a:off x="2107707" y="5121088"/>
              <a:ext cx="10141" cy="2014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Agrupar 51"/>
            <p:cNvGrpSpPr/>
            <p:nvPr/>
          </p:nvGrpSpPr>
          <p:grpSpPr>
            <a:xfrm>
              <a:off x="683568" y="3159221"/>
              <a:ext cx="2808311" cy="1961867"/>
              <a:chOff x="683568" y="3159221"/>
              <a:chExt cx="2808311" cy="1961867"/>
            </a:xfrm>
          </p:grpSpPr>
          <p:grpSp>
            <p:nvGrpSpPr>
              <p:cNvPr id="10" name="Groupe 96"/>
              <p:cNvGrpSpPr/>
              <p:nvPr/>
            </p:nvGrpSpPr>
            <p:grpSpPr>
              <a:xfrm>
                <a:off x="683568" y="3159221"/>
                <a:ext cx="2808311" cy="1961867"/>
                <a:chOff x="2342125" y="3327488"/>
                <a:chExt cx="1869835" cy="1181632"/>
              </a:xfrm>
            </p:grpSpPr>
            <p:sp>
              <p:nvSpPr>
                <p:cNvPr id="47" name="Rectangle à coins arrondis 93"/>
                <p:cNvSpPr/>
                <p:nvPr/>
              </p:nvSpPr>
              <p:spPr>
                <a:xfrm>
                  <a:off x="2483768" y="3327488"/>
                  <a:ext cx="1626664" cy="1181632"/>
                </a:xfrm>
                <a:prstGeom prst="round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ZoneTexte 94"/>
                <p:cNvSpPr txBox="1"/>
                <p:nvPr/>
              </p:nvSpPr>
              <p:spPr>
                <a:xfrm>
                  <a:off x="2342125" y="3327488"/>
                  <a:ext cx="1869835" cy="389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n-lt"/>
                    </a:rPr>
                    <a:t>RDFS/OWL ontologies</a:t>
                  </a:r>
                  <a:endParaRPr lang="en-US" dirty="0">
                    <a:latin typeface="+mn-lt"/>
                  </a:endParaRPr>
                </a:p>
              </p:txBody>
            </p:sp>
          </p:grpSp>
          <p:sp>
            <p:nvSpPr>
              <p:cNvPr id="28" name="Rectangle 20"/>
              <p:cNvSpPr/>
              <p:nvPr/>
            </p:nvSpPr>
            <p:spPr>
              <a:xfrm>
                <a:off x="1259634" y="4576690"/>
                <a:ext cx="1460028" cy="4363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geometries</a:t>
                </a:r>
                <a:endParaRPr lang="en-US" sz="1400" dirty="0"/>
              </a:p>
            </p:txBody>
          </p:sp>
          <p:sp>
            <p:nvSpPr>
              <p:cNvPr id="37" name="Rectangle 55"/>
              <p:cNvSpPr/>
              <p:nvPr/>
            </p:nvSpPr>
            <p:spPr>
              <a:xfrm>
                <a:off x="1259633" y="3804792"/>
                <a:ext cx="1459120" cy="70422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Vocabulary </a:t>
                </a:r>
                <a:r>
                  <a:rPr lang="en-US" sz="1400" dirty="0" smtClean="0"/>
                  <a:t>for </a:t>
                </a:r>
                <a:r>
                  <a:rPr lang="en-US" sz="1400" dirty="0" smtClean="0"/>
                  <a:t>geographic </a:t>
                </a:r>
                <a:r>
                  <a:rPr lang="en-US" sz="1400" dirty="0" smtClean="0"/>
                  <a:t>feature types</a:t>
                </a:r>
                <a:endParaRPr lang="en-US" sz="1400" dirty="0"/>
              </a:p>
            </p:txBody>
          </p:sp>
        </p:grpSp>
        <p:sp>
          <p:nvSpPr>
            <p:cNvPr id="38" name="Rectangle à coins arrondis 77"/>
            <p:cNvSpPr/>
            <p:nvPr/>
          </p:nvSpPr>
          <p:spPr>
            <a:xfrm>
              <a:off x="3105101" y="5322502"/>
              <a:ext cx="1274708" cy="41065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Vocabulary search</a:t>
              </a:r>
              <a:endParaRPr lang="en-US" sz="1400"/>
            </a:p>
          </p:txBody>
        </p:sp>
        <p:cxnSp>
          <p:nvCxnSpPr>
            <p:cNvPr id="39" name="Connecteur en angle 84"/>
            <p:cNvCxnSpPr>
              <a:stCxn id="42" idx="1"/>
              <a:endCxn id="38" idx="3"/>
            </p:cNvCxnSpPr>
            <p:nvPr/>
          </p:nvCxnSpPr>
          <p:spPr>
            <a:xfrm rot="10800000">
              <a:off x="4379809" y="5527831"/>
              <a:ext cx="450476" cy="58210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en angle 102"/>
            <p:cNvCxnSpPr>
              <a:stCxn id="28" idx="3"/>
              <a:endCxn id="12" idx="1"/>
            </p:cNvCxnSpPr>
            <p:nvPr/>
          </p:nvCxnSpPr>
          <p:spPr>
            <a:xfrm>
              <a:off x="2719662" y="4794883"/>
              <a:ext cx="3529251" cy="4988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103"/>
            <p:cNvSpPr/>
            <p:nvPr/>
          </p:nvSpPr>
          <p:spPr>
            <a:xfrm>
              <a:off x="4052666" y="4828263"/>
              <a:ext cx="792088" cy="43204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CRS registry</a:t>
              </a:r>
              <a:endParaRPr lang="en-US" sz="1400"/>
            </a:p>
          </p:txBody>
        </p:sp>
      </p:grpSp>
      <p:sp>
        <p:nvSpPr>
          <p:cNvPr id="54" name="Sous-titre 2"/>
          <p:cNvSpPr txBox="1">
            <a:spLocks/>
          </p:cNvSpPr>
          <p:nvPr/>
        </p:nvSpPr>
        <p:spPr>
          <a:xfrm>
            <a:off x="251520" y="1196752"/>
            <a:ext cx="5184576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GEOData</a:t>
            </a:r>
            <a:r>
              <a:rPr lang="en-US" dirty="0" smtClean="0">
                <a:latin typeface="+mn-lt"/>
              </a:rPr>
              <a:t> publication process: tools and resources required</a:t>
            </a:r>
          </a:p>
          <a:p>
            <a:pPr>
              <a:buNone/>
            </a:pPr>
            <a:r>
              <a:rPr lang="en-US" sz="1600" b="0" dirty="0" smtClean="0">
                <a:latin typeface="+mn-lt"/>
              </a:rPr>
              <a:t>Adapted from (</a:t>
            </a:r>
            <a:r>
              <a:rPr lang="en-US" sz="1600" b="0" dirty="0" err="1" smtClean="0">
                <a:latin typeface="+mn-lt"/>
              </a:rPr>
              <a:t>Scharffe</a:t>
            </a:r>
            <a:r>
              <a:rPr lang="en-US" sz="1600" b="0" dirty="0" smtClean="0">
                <a:latin typeface="+mn-lt"/>
              </a:rPr>
              <a:t>, 2013)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7151984" cy="4592294"/>
            <a:chOff x="35496" y="1622069"/>
            <a:chExt cx="7151984" cy="4592294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3" y="3200358"/>
              <a:ext cx="3331667" cy="301400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7202968" y="4809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Our</a:t>
            </a:r>
            <a:r>
              <a:rPr lang="fr-FR" dirty="0" smtClean="0"/>
              <a:t> </a:t>
            </a:r>
            <a:r>
              <a:rPr lang="fr-FR" b="1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Goal</a:t>
            </a:r>
            <a:endParaRPr lang="fr-FR" b="1" dirty="0"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3568" y="90872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None/>
            </a:pPr>
            <a:endParaRPr lang="en-US" sz="2400" cap="none" dirty="0" smtClean="0"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buFont typeface="Wingdings"/>
              <a:buChar char="à"/>
            </a:pPr>
            <a:r>
              <a:rPr lang="en-US" sz="2400" cap="none" dirty="0" smtClean="0">
                <a:sym typeface="Wingdings" panose="05000000000000000000" pitchFamily="2" charset="2"/>
              </a:rPr>
              <a:t>Taking advantage of existing geographic data sources on the Web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b="0" cap="none" dirty="0" smtClean="0">
                <a:sym typeface="Wingdings" panose="05000000000000000000" pitchFamily="2" charset="2"/>
              </a:rPr>
              <a:t>- To geo-reference other resources: provide URIs for identifying geographic resources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b="0" cap="none" dirty="0" smtClean="0">
                <a:sym typeface="Wingdings" panose="05000000000000000000" pitchFamily="2" charset="2"/>
              </a:rPr>
              <a:t>- To contribute to better data linking results: provide detailed and precise geometries, spatial properties</a:t>
            </a:r>
          </a:p>
          <a:p>
            <a:pPr>
              <a:spcBef>
                <a:spcPts val="1200"/>
              </a:spcBef>
              <a:buFont typeface="Wingdings"/>
              <a:buChar char="à"/>
            </a:pP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339552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Requirements for describing geometries 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Atemezing</a:t>
            </a:r>
            <a:r>
              <a:rPr lang="en-US" dirty="0" smtClean="0"/>
              <a:t> and </a:t>
            </a:r>
            <a:r>
              <a:rPr lang="en-US" dirty="0" err="1" smtClean="0"/>
              <a:t>Troncy</a:t>
            </a:r>
            <a:r>
              <a:rPr lang="en-US" dirty="0" smtClean="0"/>
              <a:t>, 2012)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Dissociating features and their geometries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Representing structured geometries (à la </a:t>
            </a:r>
            <a:r>
              <a:rPr lang="en-US" sz="2400" b="0" cap="none" dirty="0" err="1" smtClean="0">
                <a:solidFill>
                  <a:schemeClr val="bg1">
                    <a:lumMod val="50000"/>
                  </a:schemeClr>
                </a:solidFill>
              </a:rPr>
              <a:t>NeoGeo</a:t>
            </a: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Associating geometries to any type of things </a:t>
            </a:r>
            <a:b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(not only Feature)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Associating geometries to any </a:t>
            </a:r>
            <a:b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b="0" cap="none" dirty="0" smtClean="0">
                <a:solidFill>
                  <a:schemeClr val="bg1">
                    <a:lumMod val="50000"/>
                  </a:schemeClr>
                </a:solidFill>
              </a:rPr>
              <a:t>Coordinates Reference System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298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35496" y="4725144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Limites:</a:t>
            </a:r>
          </a:p>
          <a:p>
            <a:endParaRPr lang="en-US" sz="2400"/>
          </a:p>
        </p:txBody>
      </p:sp>
      <p:grpSp>
        <p:nvGrpSpPr>
          <p:cNvPr id="15" name="Groupe 14"/>
          <p:cNvGrpSpPr/>
          <p:nvPr/>
        </p:nvGrpSpPr>
        <p:grpSpPr>
          <a:xfrm>
            <a:off x="1331640" y="4797152"/>
            <a:ext cx="3456384" cy="360040"/>
            <a:chOff x="2051720" y="5445224"/>
            <a:chExt cx="3456384" cy="360040"/>
          </a:xfrm>
        </p:grpSpPr>
        <p:sp>
          <p:nvSpPr>
            <p:cNvPr id="28" name="Rectangle 27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699792" y="5445224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Not enough geometry types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716016" y="4797152"/>
            <a:ext cx="4248472" cy="360040"/>
            <a:chOff x="2051720" y="5445224"/>
            <a:chExt cx="4248472" cy="360040"/>
          </a:xfrm>
        </p:grpSpPr>
        <p:sp>
          <p:nvSpPr>
            <p:cNvPr id="26" name="Rectangle 25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699792" y="5445224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Geometry represented only by literals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31640" y="5373216"/>
            <a:ext cx="3312368" cy="360040"/>
            <a:chOff x="2051720" y="5445224"/>
            <a:chExt cx="3312368" cy="360040"/>
          </a:xfrm>
        </p:grpSpPr>
        <p:sp>
          <p:nvSpPr>
            <p:cNvPr id="24" name="Rectangle 23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699792" y="5445224"/>
              <a:ext cx="2664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Restricted to WGS84 CRS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Reusing Existing vocabularies?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4716016" y="5373216"/>
            <a:ext cx="4427984" cy="360040"/>
            <a:chOff x="4716016" y="5301208"/>
            <a:chExt cx="4427984" cy="360040"/>
          </a:xfrm>
        </p:grpSpPr>
        <p:sp>
          <p:nvSpPr>
            <p:cNvPr id="33" name="Rectangle 32"/>
            <p:cNvSpPr/>
            <p:nvPr/>
          </p:nvSpPr>
          <p:spPr>
            <a:xfrm>
              <a:off x="4716016" y="5373216"/>
              <a:ext cx="576064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364088" y="5301208"/>
              <a:ext cx="3779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Domain of « hasGeometry » = Feature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899592" y="1844824"/>
            <a:ext cx="5112568" cy="1785104"/>
            <a:chOff x="899592" y="1844824"/>
            <a:chExt cx="5112568" cy="1785104"/>
          </a:xfrm>
        </p:grpSpPr>
        <p:sp>
          <p:nvSpPr>
            <p:cNvPr id="30" name="Rectangle 29"/>
            <p:cNvSpPr/>
            <p:nvPr/>
          </p:nvSpPr>
          <p:spPr>
            <a:xfrm>
              <a:off x="2195736" y="1844824"/>
              <a:ext cx="3816424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W3C Basic Geo Vocabulary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GeoRSS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GeoSPARQL (Simple Features)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NeoGeo (geovocab)</a:t>
              </a:r>
              <a:endParaRPr lang="en-US" sz="20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99592" y="1916832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09071" y="1916832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97103" y="1916832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9592" y="2420888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09071" y="2420888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97103" y="2420888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95413" y="2852936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87624" y="2852936"/>
              <a:ext cx="288032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7976" y="3341896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35496" y="4725144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Limites:</a:t>
            </a:r>
          </a:p>
          <a:p>
            <a:endParaRPr lang="en-US" sz="2400"/>
          </a:p>
        </p:txBody>
      </p:sp>
      <p:grpSp>
        <p:nvGrpSpPr>
          <p:cNvPr id="15" name="Groupe 14"/>
          <p:cNvGrpSpPr/>
          <p:nvPr/>
        </p:nvGrpSpPr>
        <p:grpSpPr>
          <a:xfrm>
            <a:off x="1331640" y="4797152"/>
            <a:ext cx="3456384" cy="360040"/>
            <a:chOff x="2051720" y="5445224"/>
            <a:chExt cx="3456384" cy="360040"/>
          </a:xfrm>
        </p:grpSpPr>
        <p:sp>
          <p:nvSpPr>
            <p:cNvPr id="28" name="Rectangle 27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699792" y="5445224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Not enough geometry types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4716016" y="4797152"/>
            <a:ext cx="4248472" cy="360040"/>
            <a:chOff x="2051720" y="5445224"/>
            <a:chExt cx="4248472" cy="360040"/>
          </a:xfrm>
        </p:grpSpPr>
        <p:sp>
          <p:nvSpPr>
            <p:cNvPr id="26" name="Rectangle 25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699792" y="5445224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Geometry represented only by literals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1331640" y="5373216"/>
            <a:ext cx="3312368" cy="360040"/>
            <a:chOff x="2051720" y="5445224"/>
            <a:chExt cx="3312368" cy="360040"/>
          </a:xfrm>
        </p:grpSpPr>
        <p:sp>
          <p:nvSpPr>
            <p:cNvPr id="24" name="Rectangle 23"/>
            <p:cNvSpPr/>
            <p:nvPr/>
          </p:nvSpPr>
          <p:spPr>
            <a:xfrm>
              <a:off x="2051720" y="5517232"/>
              <a:ext cx="576064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699792" y="5445224"/>
              <a:ext cx="2664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Restricted to WGS84 CRS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Reusing Existing vocabularies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4716016" y="5373216"/>
            <a:ext cx="4427984" cy="360040"/>
            <a:chOff x="4716016" y="5301208"/>
            <a:chExt cx="4427984" cy="360040"/>
          </a:xfrm>
        </p:grpSpPr>
        <p:sp>
          <p:nvSpPr>
            <p:cNvPr id="33" name="Rectangle 32"/>
            <p:cNvSpPr/>
            <p:nvPr/>
          </p:nvSpPr>
          <p:spPr>
            <a:xfrm>
              <a:off x="4716016" y="5373216"/>
              <a:ext cx="576064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5364088" y="5301208"/>
              <a:ext cx="3779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>
                      <a:lumMod val="50000"/>
                    </a:schemeClr>
                  </a:solidFill>
                </a:rPr>
                <a:t>Domain of « hasGeometry » = Feature</a:t>
              </a:r>
              <a:endParaRPr 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99592" y="1844824"/>
            <a:ext cx="5112568" cy="1785104"/>
            <a:chOff x="899592" y="1844824"/>
            <a:chExt cx="5112568" cy="1785104"/>
          </a:xfrm>
        </p:grpSpPr>
        <p:sp>
          <p:nvSpPr>
            <p:cNvPr id="30" name="Rectangle 29"/>
            <p:cNvSpPr/>
            <p:nvPr/>
          </p:nvSpPr>
          <p:spPr>
            <a:xfrm>
              <a:off x="2195736" y="1844824"/>
              <a:ext cx="3816424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W3C Basic Geo Vocabulary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GeoRSS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GeoSPARQL (Simple Features)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smtClean="0"/>
                <a:t>NeoGeo (geovocab)</a:t>
              </a:r>
              <a:endParaRPr lang="en-US" sz="20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99592" y="1916832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09071" y="1916832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497103" y="1916832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9592" y="2420888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09071" y="2420888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97103" y="2420888"/>
              <a:ext cx="288032" cy="288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95413" y="2852936"/>
              <a:ext cx="288032" cy="2880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87624" y="2852936"/>
              <a:ext cx="288032" cy="288032"/>
            </a:xfrm>
            <a:prstGeom prst="rect">
              <a:avLst/>
            </a:prstGeom>
            <a:solidFill>
              <a:srgbClr val="F4EE74"/>
            </a:solidFill>
            <a:ln>
              <a:solidFill>
                <a:srgbClr val="F4EE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7976" y="3341896"/>
              <a:ext cx="288032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5"/>
          <p:cNvCxnSpPr/>
          <p:nvPr/>
        </p:nvCxnSpPr>
        <p:spPr>
          <a:xfrm>
            <a:off x="2195736" y="5445224"/>
            <a:ext cx="1908212" cy="288032"/>
          </a:xfrm>
          <a:prstGeom prst="line">
            <a:avLst/>
          </a:prstGeom>
          <a:ln w="38100">
            <a:solidFill>
              <a:srgbClr val="B93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2195736" y="5373216"/>
            <a:ext cx="1800200" cy="432048"/>
          </a:xfrm>
          <a:prstGeom prst="line">
            <a:avLst/>
          </a:prstGeom>
          <a:ln w="38100">
            <a:solidFill>
              <a:srgbClr val="B93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5576" y="2780928"/>
            <a:ext cx="5184576" cy="432048"/>
          </a:xfrm>
          <a:prstGeom prst="rect">
            <a:avLst/>
          </a:prstGeom>
          <a:noFill/>
          <a:ln w="57150">
            <a:solidFill>
              <a:srgbClr val="97B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égende encadrée 2 11"/>
          <p:cNvSpPr/>
          <p:nvPr/>
        </p:nvSpPr>
        <p:spPr>
          <a:xfrm>
            <a:off x="6300192" y="1196752"/>
            <a:ext cx="2736304" cy="28083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590"/>
              <a:gd name="adj6" fmla="val -36013"/>
            </a:avLst>
          </a:prstGeom>
          <a:noFill/>
          <a:ln>
            <a:solidFill>
              <a:srgbClr val="97B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To be extended with: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Structured geometries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Keep compatibility with GeoSparql (wktLiteral)</a:t>
            </a:r>
          </a:p>
          <a:p>
            <a:pPr marL="285750" indent="-285750">
              <a:buFontTx/>
              <a:buChar char="-"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A property for associating anything to a geometry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 property for associating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geometries to one given CRS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0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Vocabulary for geometry</a:t>
            </a:r>
            <a:endParaRPr lang="en-US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119675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Extending geosparql vocabulary</a:t>
            </a:r>
          </a:p>
          <a:p>
            <a:pPr>
              <a:buFont typeface="Wingdings"/>
              <a:buChar char="à"/>
            </a:pPr>
            <a:r>
              <a:rPr lang="en-US" cap="none" smtClean="0"/>
              <a:t>Creating subclasses of GeoSparql classes when needed</a:t>
            </a:r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11560" y="2276872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97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Associating CRS to geometries</a:t>
            </a:r>
            <a:endParaRPr lang="en-US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 smtClean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51520" y="1196752"/>
            <a:ext cx="8640960" cy="1584176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Requirements for CRS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Identified </a:t>
            </a:r>
            <a:r>
              <a:rPr lang="en-US"/>
              <a:t>by </a:t>
            </a:r>
            <a:r>
              <a:rPr lang="en-US" smtClean="0"/>
              <a:t>dereferenceable URI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Identified by intuitive names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mtClean="0"/>
              <a:t>All French CRS (even deprecated CRS like “Lambert 1”, defined by IGNF authority)</a:t>
            </a:r>
          </a:p>
          <a:p>
            <a:pPr lvl="1">
              <a:lnSpc>
                <a:spcPct val="100000"/>
              </a:lnSpc>
            </a:pPr>
            <a:endParaRPr lang="en-US" smtClean="0"/>
          </a:p>
          <a:p>
            <a:r>
              <a:rPr lang="en-US" smtClean="0"/>
              <a:t>Identifying and describing CRS on the Web</a:t>
            </a:r>
          </a:p>
          <a:p>
            <a:pPr>
              <a:buFont typeface="Wingdings"/>
              <a:buChar char="à"/>
            </a:pPr>
            <a:r>
              <a:rPr lang="en-US" cap="none" smtClean="0"/>
              <a:t>Existing solutions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OGC 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http://www.epsg-registry.org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http://www.crs-geo.eu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http://spatialrefence.org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cap="none" smtClean="0"/>
              <a:t>	IGNF registry</a:t>
            </a:r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0999" y="4437112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9031" y="4005064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0999" y="4869160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9031" y="5301208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1520" y="5733256"/>
            <a:ext cx="2880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0999" y="5733256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5536" y="2276872"/>
            <a:ext cx="288032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95536" y="1901918"/>
            <a:ext cx="28803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5536" y="1556792"/>
            <a:ext cx="288032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6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Associating CRS to geometries</a:t>
            </a:r>
            <a:endParaRPr lang="en-US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 smtClean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251520" y="836712"/>
            <a:ext cx="8640960" cy="1584176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 vocabulary for describing CRS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Subset of ISO 19111 model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Available at </a:t>
            </a:r>
            <a:r>
              <a:rPr lang="en-US" b="0" cap="none" smtClean="0">
                <a:sym typeface="Wingdings" panose="05000000000000000000" pitchFamily="2" charset="2"/>
                <a:hlinkClick r:id="rId2"/>
              </a:rPr>
              <a:t>http://data.ign.fr/def/ignf</a:t>
            </a:r>
            <a:r>
              <a:rPr lang="en-US" b="0" cap="none" smtClean="0">
                <a:sym typeface="Wingdings" panose="05000000000000000000" pitchFamily="2" charset="2"/>
              </a:rPr>
              <a:t> </a:t>
            </a:r>
          </a:p>
          <a:p>
            <a:pPr>
              <a:buFont typeface="Wingdings"/>
              <a:buChar char="à"/>
            </a:pPr>
            <a:endParaRPr lang="en-US" b="0" cap="none" smtClean="0"/>
          </a:p>
          <a:p>
            <a:r>
              <a:rPr lang="en-US" smtClean="0"/>
              <a:t>A dataset of French CRS </a:t>
            </a:r>
          </a:p>
          <a:p>
            <a:pPr>
              <a:buFont typeface="Wingdings"/>
              <a:buChar char="à"/>
            </a:pPr>
            <a:r>
              <a:rPr lang="en-US" b="0" cap="none" smtClean="0">
                <a:sym typeface="Wingdings" panose="05000000000000000000" pitchFamily="2" charset="2"/>
              </a:rPr>
              <a:t>Converted from XML data published by IGN France to RDF with Datalift</a:t>
            </a:r>
          </a:p>
          <a:p>
            <a:pPr>
              <a:buFont typeface="Wingdings"/>
              <a:buChar char="à"/>
            </a:pPr>
            <a:r>
              <a:rPr lang="en-US" b="0" cap="none">
                <a:sym typeface="Wingdings" panose="05000000000000000000" pitchFamily="2" charset="2"/>
              </a:rPr>
              <a:t> </a:t>
            </a:r>
            <a:r>
              <a:rPr lang="en-US" b="0" cap="none" smtClean="0">
                <a:sym typeface="Wingdings" panose="05000000000000000000" pitchFamily="2" charset="2"/>
              </a:rPr>
              <a:t>Eg: “Lambert 2 étendu” </a:t>
            </a:r>
            <a:r>
              <a:rPr lang="en-US" b="0" cap="none" smtClean="0">
                <a:sym typeface="Wingdings" panose="05000000000000000000" pitchFamily="2" charset="2"/>
                <a:hlinkClick r:id="rId3"/>
              </a:rPr>
              <a:t>http://data.ign.fr/id/ignf/crs/NTFLAMB2E</a:t>
            </a:r>
            <a:r>
              <a:rPr lang="en-US" b="0" cap="none" smtClean="0">
                <a:sym typeface="Wingdings" panose="05000000000000000000" pitchFamily="2" charset="2"/>
              </a:rPr>
              <a:t>  </a:t>
            </a:r>
            <a:endParaRPr lang="en-US" b="0" cap="none" smtClean="0"/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endParaRPr lang="en-US" cap="none"/>
          </a:p>
          <a:p>
            <a:pPr marL="0" indent="0">
              <a:buNone/>
            </a:pPr>
            <a:r>
              <a:rPr lang="en-US" cap="none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65" y="3429617"/>
            <a:ext cx="6592403" cy="336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Adding properties and restrictions for structured geometries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95536" y="1538783"/>
            <a:ext cx="8496944" cy="47705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+mn-lt"/>
              </a:rPr>
              <a:t>geom:Point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>
                <a:latin typeface="+mn-lt"/>
              </a:rPr>
              <a:t>a </a:t>
            </a:r>
            <a:r>
              <a:rPr lang="fr-FR" sz="1600" b="1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rdfs:label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</a:t>
            </a:r>
            <a:r>
              <a:rPr lang="fr-FR" sz="1600" dirty="0" err="1">
                <a:latin typeface="+mn-lt"/>
              </a:rPr>
              <a:t>Point"@en</a:t>
            </a:r>
            <a:r>
              <a:rPr lang="fr-FR" sz="1600" dirty="0">
                <a:latin typeface="+mn-lt"/>
              </a:rPr>
              <a:t>, "Point"@</a:t>
            </a:r>
            <a:r>
              <a:rPr lang="fr-FR" sz="1600" dirty="0" err="1">
                <a:latin typeface="+mn-lt"/>
              </a:rPr>
              <a:t>fr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rdfs:subClassOf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geom:Geometry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b="1" dirty="0" err="1" smtClean="0">
                <a:latin typeface="+mn-lt"/>
              </a:rPr>
              <a:t>rdfs:subClassOf</a:t>
            </a:r>
            <a:r>
              <a:rPr lang="fr-FR" sz="1600" b="1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sf:Point</a:t>
            </a:r>
            <a:r>
              <a:rPr lang="fr-FR" sz="1600" b="1" dirty="0">
                <a:latin typeface="+mn-lt"/>
              </a:rPr>
              <a:t>;</a:t>
            </a:r>
          </a:p>
          <a:p>
            <a:pPr indent="533400"/>
            <a:r>
              <a:rPr lang="fr-FR" sz="1600" dirty="0" err="1" smtClean="0">
                <a:latin typeface="+mn-lt"/>
              </a:rPr>
              <a:t>owl:equivalentClass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[ a  </a:t>
            </a:r>
            <a:r>
              <a:rPr lang="fr-FR" sz="1600" dirty="0" err="1">
                <a:latin typeface="+mn-lt"/>
              </a:rPr>
              <a:t>owl:Class</a:t>
            </a:r>
            <a:r>
              <a:rPr lang="fr-FR" sz="1600" dirty="0">
                <a:latin typeface="+mn-lt"/>
              </a:rPr>
              <a:t> ;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err="1" smtClean="0">
                <a:latin typeface="+mn-lt"/>
              </a:rPr>
              <a:t>owl:intersectionOf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(</a:t>
            </a:r>
          </a:p>
          <a:p>
            <a:pPr indent="533400"/>
            <a:r>
              <a:rPr lang="fr-FR" sz="1600" dirty="0">
                <a:latin typeface="+mn-lt"/>
              </a:rPr>
              <a:t>		</a:t>
            </a:r>
            <a:r>
              <a:rPr lang="fr-FR" sz="1600" dirty="0" smtClean="0">
                <a:latin typeface="+mn-lt"/>
              </a:rPr>
              <a:t>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geom:coordY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1</a:t>
            </a:r>
            <a:r>
              <a:rPr lang="fr-FR" sz="1600" dirty="0">
                <a:latin typeface="+mn-lt"/>
              </a:rPr>
              <a:t>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 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geom:coordX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 smtClean="0">
                <a:latin typeface="+mn-lt"/>
              </a:rPr>
              <a:t>xsd:nonNegativeInteger</a:t>
            </a:r>
            <a:r>
              <a:rPr lang="fr-FR" sz="1600" dirty="0">
                <a:latin typeface="+mn-lt"/>
              </a:rPr>
              <a:t>]</a:t>
            </a: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[ </a:t>
            </a:r>
            <a:r>
              <a:rPr lang="fr-FR" sz="1600" dirty="0">
                <a:latin typeface="+mn-lt"/>
              </a:rPr>
              <a:t>a </a:t>
            </a:r>
            <a:r>
              <a:rPr lang="fr-FR" sz="1600" dirty="0" err="1">
                <a:latin typeface="+mn-lt"/>
              </a:rPr>
              <a:t>owl:Restriction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owl:onDataRange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 err="1">
                <a:latin typeface="+mn-lt"/>
              </a:rPr>
              <a:t>xsd:double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owl:onProperty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b="1" dirty="0" err="1">
                <a:latin typeface="+mn-lt"/>
              </a:rPr>
              <a:t>geom:coordZ</a:t>
            </a:r>
            <a:r>
              <a:rPr lang="fr-FR" sz="1600" dirty="0">
                <a:latin typeface="+mn-lt"/>
              </a:rPr>
              <a:t>;</a:t>
            </a:r>
          </a:p>
          <a:p>
            <a:pPr indent="533400"/>
            <a:r>
              <a:rPr lang="fr-FR" sz="1600" dirty="0">
                <a:latin typeface="+mn-lt"/>
              </a:rPr>
              <a:t>			</a:t>
            </a:r>
            <a:r>
              <a:rPr lang="fr-FR" sz="1600" dirty="0" err="1" smtClean="0">
                <a:latin typeface="+mn-lt"/>
              </a:rPr>
              <a:t>owl:maxQualifiedCardinality</a:t>
            </a:r>
            <a:r>
              <a:rPr lang="fr-FR" sz="1600" dirty="0" smtClean="0">
                <a:latin typeface="+mn-lt"/>
              </a:rPr>
              <a:t> </a:t>
            </a:r>
            <a:r>
              <a:rPr lang="fr-FR" sz="1600" dirty="0">
                <a:latin typeface="+mn-lt"/>
              </a:rPr>
              <a:t>"1"^^</a:t>
            </a:r>
            <a:r>
              <a:rPr lang="fr-FR" sz="1600" dirty="0" err="1">
                <a:latin typeface="+mn-lt"/>
              </a:rPr>
              <a:t>xsd:nonNegativeInteger</a:t>
            </a:r>
            <a:r>
              <a:rPr lang="fr-FR" sz="1600" dirty="0" smtClean="0">
                <a:latin typeface="+mn-lt"/>
              </a:rPr>
              <a:t>]</a:t>
            </a:r>
            <a:endParaRPr lang="fr-FR" sz="1600" dirty="0">
              <a:latin typeface="+mn-lt"/>
            </a:endParaRPr>
          </a:p>
          <a:p>
            <a:pPr indent="533400"/>
            <a:r>
              <a:rPr lang="fr-FR" sz="1600" dirty="0">
                <a:latin typeface="+mn-lt"/>
              </a:rPr>
              <a:t>           </a:t>
            </a:r>
            <a:r>
              <a:rPr lang="fr-FR" sz="1600" dirty="0" smtClean="0">
                <a:latin typeface="+mn-lt"/>
              </a:rPr>
              <a:t>			[…]   )].</a:t>
            </a:r>
            <a:endParaRPr lang="fr-F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2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Vocabulary for geometry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31" name="Sous-titre 2"/>
          <p:cNvSpPr txBox="1">
            <a:spLocks/>
          </p:cNvSpPr>
          <p:nvPr/>
        </p:nvSpPr>
        <p:spPr>
          <a:xfrm>
            <a:off x="251520" y="836712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</a:t>
            </a:r>
            <a:r>
              <a:rPr lang="en-US" cap="none" dirty="0" err="1" smtClean="0">
                <a:sym typeface="Wingdings" panose="05000000000000000000" pitchFamily="2" charset="2"/>
              </a:rPr>
              <a:t>linestrings</a:t>
            </a:r>
            <a:r>
              <a:rPr lang="en-US" cap="none" dirty="0" smtClean="0">
                <a:sym typeface="Wingdings" panose="05000000000000000000" pitchFamily="2" charset="2"/>
              </a:rPr>
              <a:t> as ordered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5401" y="2194986"/>
            <a:ext cx="5953892" cy="39703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geom:LineString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"Line </a:t>
            </a:r>
            <a:r>
              <a:rPr lang="fr-FR" sz="1400" dirty="0" err="1"/>
              <a:t>string"@en</a:t>
            </a:r>
            <a:r>
              <a:rPr lang="fr-FR" sz="1400" dirty="0"/>
              <a:t>, "</a:t>
            </a:r>
            <a:r>
              <a:rPr lang="fr-FR" sz="1400" dirty="0" err="1"/>
              <a:t>Polyligne</a:t>
            </a:r>
            <a:r>
              <a:rPr lang="fr-FR" sz="1400" dirty="0"/>
              <a:t>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 err="1"/>
              <a:t>geom:Curve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896938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				</a:t>
            </a:r>
            <a:r>
              <a:rPr lang="fr-FR" sz="1400" dirty="0" err="1" smtClean="0"/>
              <a:t>owl:onClass</a:t>
            </a:r>
            <a:r>
              <a:rPr lang="fr-FR" sz="1400" dirty="0" smtClean="0"/>
              <a:t> </a:t>
            </a:r>
            <a:r>
              <a:rPr lang="fr-FR" sz="1400" b="1" dirty="0" err="1"/>
              <a:t>geom:PointsList</a:t>
            </a:r>
            <a:r>
              <a:rPr lang="fr-FR" sz="1400" dirty="0"/>
              <a:t>;		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geom:points</a:t>
            </a:r>
            <a:r>
              <a:rPr lang="fr-FR" sz="1400" dirty="0"/>
              <a:t>;		</a:t>
            </a:r>
            <a:r>
              <a:rPr lang="fr-FR" sz="1400" dirty="0" err="1" smtClean="0"/>
              <a:t>owl:qualifiedCardinality</a:t>
            </a:r>
            <a:r>
              <a:rPr lang="fr-FR" sz="1400" dirty="0" smtClean="0"/>
              <a:t> </a:t>
            </a:r>
            <a:r>
              <a:rPr lang="fr-FR" sz="1400" dirty="0"/>
              <a:t>"1"^^</a:t>
            </a:r>
            <a:r>
              <a:rPr lang="fr-FR" sz="1400" dirty="0" err="1"/>
              <a:t>xsd:nonNegativeInteger</a:t>
            </a:r>
            <a:r>
              <a:rPr lang="fr-FR" sz="1400" dirty="0"/>
              <a:t> ];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sf:LineString</a:t>
            </a:r>
            <a:r>
              <a:rPr lang="fr-FR" sz="1400" dirty="0" smtClean="0"/>
              <a:t>.</a:t>
            </a:r>
          </a:p>
          <a:p>
            <a:endParaRPr lang="fr-FR" sz="1400" dirty="0" smtClean="0"/>
          </a:p>
          <a:p>
            <a:r>
              <a:rPr lang="fr-FR" sz="1400" b="1" dirty="0" err="1"/>
              <a:t>geom:PointsList</a:t>
            </a:r>
            <a:r>
              <a:rPr lang="fr-FR" sz="1400" dirty="0"/>
              <a:t> a </a:t>
            </a:r>
            <a:r>
              <a:rPr lang="fr-FR" sz="1400" dirty="0" err="1"/>
              <a:t>owl:Class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rdfs:comment</a:t>
            </a:r>
            <a:r>
              <a:rPr lang="fr-FR" sz="1400" dirty="0" smtClean="0"/>
              <a:t> </a:t>
            </a:r>
            <a:r>
              <a:rPr lang="fr-FR" sz="1400" dirty="0"/>
              <a:t>"</a:t>
            </a:r>
            <a:r>
              <a:rPr lang="fr-FR" sz="1400" dirty="0" err="1"/>
              <a:t>Ordered</a:t>
            </a:r>
            <a:r>
              <a:rPr lang="fr-FR" sz="1400" dirty="0"/>
              <a:t> </a:t>
            </a:r>
            <a:r>
              <a:rPr lang="fr-FR" sz="1400" dirty="0" err="1"/>
              <a:t>list</a:t>
            </a:r>
            <a:r>
              <a:rPr lang="fr-FR" sz="1400" dirty="0"/>
              <a:t> of </a:t>
            </a:r>
            <a:r>
              <a:rPr lang="fr-FR" sz="1400" dirty="0" err="1"/>
              <a:t>points."@en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 err="1" smtClean="0"/>
              <a:t>rdfs:label</a:t>
            </a:r>
            <a:r>
              <a:rPr lang="fr-FR" sz="1400" dirty="0" smtClean="0"/>
              <a:t> </a:t>
            </a:r>
            <a:r>
              <a:rPr lang="fr-FR" sz="1400" dirty="0"/>
              <a:t>"List of </a:t>
            </a:r>
            <a:r>
              <a:rPr lang="fr-FR" sz="1400" dirty="0" err="1"/>
              <a:t>points"@en,"Liste</a:t>
            </a:r>
            <a:r>
              <a:rPr lang="fr-FR" sz="1400" dirty="0"/>
              <a:t> de points"@</a:t>
            </a:r>
            <a:r>
              <a:rPr lang="fr-FR" sz="1400" dirty="0" err="1"/>
              <a:t>fr</a:t>
            </a:r>
            <a:r>
              <a:rPr lang="fr-FR" sz="1400" dirty="0"/>
              <a:t>;</a:t>
            </a:r>
          </a:p>
          <a:p>
            <a:pPr marL="533400"/>
            <a:r>
              <a:rPr lang="fr-FR" sz="1400" b="1" dirty="0" err="1" smtClean="0"/>
              <a:t>rdfs:subClassOf</a:t>
            </a:r>
            <a:r>
              <a:rPr lang="fr-FR" sz="1400" b="1" dirty="0" smtClean="0"/>
              <a:t> </a:t>
            </a:r>
            <a:r>
              <a:rPr lang="fr-FR" sz="1400" b="1" dirty="0" err="1"/>
              <a:t>rdf:List</a:t>
            </a:r>
            <a:r>
              <a:rPr lang="fr-FR" sz="1400" b="1" dirty="0"/>
              <a:t>;</a:t>
            </a:r>
          </a:p>
          <a:p>
            <a:pPr marL="533400"/>
            <a:r>
              <a:rPr lang="fr-FR" sz="1400" dirty="0" err="1" smtClean="0"/>
              <a:t>rdfs:subClassOf</a:t>
            </a:r>
            <a:r>
              <a:rPr lang="fr-FR" sz="1400" dirty="0" smtClean="0"/>
              <a:t> </a:t>
            </a:r>
            <a:r>
              <a:rPr lang="fr-FR" sz="1400" dirty="0"/>
              <a:t>[ 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smtClean="0"/>
              <a:t>a </a:t>
            </a:r>
            <a:r>
              <a:rPr lang="fr-FR" sz="1400" dirty="0" err="1"/>
              <a:t>owl:Restriction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owl:allValuesFrom</a:t>
            </a:r>
            <a:r>
              <a:rPr lang="fr-FR" sz="1400" dirty="0" smtClean="0"/>
              <a:t> </a:t>
            </a:r>
            <a:r>
              <a:rPr lang="fr-FR" sz="1400" b="1" dirty="0" err="1"/>
              <a:t>geom:Point</a:t>
            </a:r>
            <a:r>
              <a:rPr lang="fr-FR" sz="1400" dirty="0"/>
              <a:t>;</a:t>
            </a:r>
          </a:p>
          <a:p>
            <a:pPr marL="533400"/>
            <a:r>
              <a:rPr lang="fr-FR" sz="1400" dirty="0"/>
              <a:t>	</a:t>
            </a:r>
            <a:r>
              <a:rPr lang="fr-FR" sz="1400" dirty="0" err="1" smtClean="0"/>
              <a:t>owl:onProperty</a:t>
            </a:r>
            <a:r>
              <a:rPr lang="fr-FR" sz="1400" dirty="0" smtClean="0"/>
              <a:t> </a:t>
            </a:r>
            <a:r>
              <a:rPr lang="fr-FR" sz="1400" dirty="0" err="1"/>
              <a:t>rdf:first</a:t>
            </a:r>
            <a:r>
              <a:rPr lang="fr-FR" sz="1400" dirty="0" smtClean="0"/>
              <a:t>].</a:t>
            </a:r>
            <a:endParaRPr lang="fr-FR" sz="1400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292080" y="2060848"/>
            <a:ext cx="3805303" cy="1715602"/>
            <a:chOff x="5292080" y="2051941"/>
            <a:chExt cx="3805303" cy="1715602"/>
          </a:xfrm>
        </p:grpSpPr>
        <p:sp>
          <p:nvSpPr>
            <p:cNvPr id="4" name="Rectangle 3"/>
            <p:cNvSpPr/>
            <p:nvPr/>
          </p:nvSpPr>
          <p:spPr>
            <a:xfrm>
              <a:off x="5292080" y="2051941"/>
              <a:ext cx="3805303" cy="1668579"/>
            </a:xfrm>
            <a:prstGeom prst="rect">
              <a:avLst/>
            </a:prstGeom>
            <a:solidFill>
              <a:schemeClr val="bg1"/>
            </a:solidFill>
            <a:ln w="31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5292081" y="2051941"/>
              <a:ext cx="3744142" cy="1715602"/>
              <a:chOff x="107950" y="1641822"/>
              <a:chExt cx="8712200" cy="2972663"/>
            </a:xfrm>
          </p:grpSpPr>
          <p:grpSp>
            <p:nvGrpSpPr>
              <p:cNvPr id="10" name="Groupe 13"/>
              <p:cNvGrpSpPr>
                <a:grpSpLocks/>
              </p:cNvGrpSpPr>
              <p:nvPr/>
            </p:nvGrpSpPr>
            <p:grpSpPr bwMode="auto">
              <a:xfrm>
                <a:off x="179388" y="2002185"/>
                <a:ext cx="2520950" cy="2232025"/>
                <a:chOff x="395536" y="1556792"/>
                <a:chExt cx="2520280" cy="2232248"/>
              </a:xfrm>
            </p:grpSpPr>
            <p:sp>
              <p:nvSpPr>
                <p:cNvPr id="63" name="Ellipse 62"/>
                <p:cNvSpPr/>
                <p:nvPr/>
              </p:nvSpPr>
              <p:spPr>
                <a:xfrm>
                  <a:off x="395536" y="1844158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4" name="Ellipse 63"/>
                <p:cNvSpPr/>
                <p:nvPr/>
              </p:nvSpPr>
              <p:spPr>
                <a:xfrm>
                  <a:off x="1187487" y="2133112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5" name="Ellipse 64"/>
                <p:cNvSpPr/>
                <p:nvPr/>
              </p:nvSpPr>
              <p:spPr>
                <a:xfrm>
                  <a:off x="2771391" y="2493511"/>
                  <a:ext cx="144425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6" name="Ellipse 65"/>
                <p:cNvSpPr/>
                <p:nvPr/>
              </p:nvSpPr>
              <p:spPr>
                <a:xfrm>
                  <a:off x="2123864" y="1556792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7" name="Ellipse 66"/>
                <p:cNvSpPr/>
                <p:nvPr/>
              </p:nvSpPr>
              <p:spPr>
                <a:xfrm>
                  <a:off x="1476336" y="2852321"/>
                  <a:ext cx="142837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8" name="Ellipse 67"/>
                <p:cNvSpPr/>
                <p:nvPr/>
              </p:nvSpPr>
              <p:spPr>
                <a:xfrm>
                  <a:off x="2771391" y="3068243"/>
                  <a:ext cx="144425" cy="1444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69" name="Ellipse 68"/>
                <p:cNvSpPr/>
                <p:nvPr/>
              </p:nvSpPr>
              <p:spPr>
                <a:xfrm>
                  <a:off x="2771391" y="1844158"/>
                  <a:ext cx="144425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0" name="Ellipse 69"/>
                <p:cNvSpPr/>
                <p:nvPr/>
              </p:nvSpPr>
              <p:spPr>
                <a:xfrm>
                  <a:off x="1692178" y="3501673"/>
                  <a:ext cx="142837" cy="1428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  <p:sp>
              <p:nvSpPr>
                <p:cNvPr id="71" name="Ellipse 70"/>
                <p:cNvSpPr/>
                <p:nvPr/>
              </p:nvSpPr>
              <p:spPr>
                <a:xfrm>
                  <a:off x="2411125" y="3644563"/>
                  <a:ext cx="144424" cy="144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sz="1100"/>
                </a:p>
              </p:txBody>
            </p:sp>
          </p:grpSp>
          <p:sp>
            <p:nvSpPr>
              <p:cNvPr id="11" name="Ellipse 10"/>
              <p:cNvSpPr/>
              <p:nvPr/>
            </p:nvSpPr>
            <p:spPr>
              <a:xfrm>
                <a:off x="3203575" y="2289522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3995738" y="2578447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580063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32363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4284663" y="32975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5580063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5580063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500563" y="3945285"/>
                <a:ext cx="142875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5219700" y="4089747"/>
                <a:ext cx="144463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20" name="ZoneTexte 24"/>
              <p:cNvSpPr txBox="1">
                <a:spLocks noChangeArrowheads="1"/>
              </p:cNvSpPr>
              <p:nvPr/>
            </p:nvSpPr>
            <p:spPr bwMode="auto">
              <a:xfrm>
                <a:off x="107950" y="1929160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" name="ZoneTexte 25"/>
              <p:cNvSpPr txBox="1">
                <a:spLocks noChangeArrowheads="1"/>
              </p:cNvSpPr>
              <p:nvPr/>
            </p:nvSpPr>
            <p:spPr bwMode="auto">
              <a:xfrm>
                <a:off x="755651" y="2649886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" name="ZoneTexte 26"/>
              <p:cNvSpPr txBox="1">
                <a:spLocks noChangeArrowheads="1"/>
              </p:cNvSpPr>
              <p:nvPr/>
            </p:nvSpPr>
            <p:spPr bwMode="auto">
              <a:xfrm>
                <a:off x="971550" y="32261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3" name="ZoneTexte 27"/>
              <p:cNvSpPr txBox="1">
                <a:spLocks noChangeArrowheads="1"/>
              </p:cNvSpPr>
              <p:nvPr/>
            </p:nvSpPr>
            <p:spPr bwMode="auto">
              <a:xfrm>
                <a:off x="1042987" y="3945284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4" name="ZoneTexte 28"/>
              <p:cNvSpPr txBox="1">
                <a:spLocks noChangeArrowheads="1"/>
              </p:cNvSpPr>
              <p:nvPr/>
            </p:nvSpPr>
            <p:spPr bwMode="auto">
              <a:xfrm>
                <a:off x="2124075" y="4161187"/>
                <a:ext cx="503238" cy="453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ZoneTexte 29"/>
              <p:cNvSpPr txBox="1">
                <a:spLocks noChangeArrowheads="1"/>
              </p:cNvSpPr>
              <p:nvPr/>
            </p:nvSpPr>
            <p:spPr bwMode="auto">
              <a:xfrm>
                <a:off x="2268538" y="33690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" name="ZoneTexte 30"/>
              <p:cNvSpPr txBox="1">
                <a:spLocks noChangeArrowheads="1"/>
              </p:cNvSpPr>
              <p:nvPr/>
            </p:nvSpPr>
            <p:spPr bwMode="auto">
              <a:xfrm>
                <a:off x="2268538" y="2794347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7" name="ZoneTexte 31"/>
              <p:cNvSpPr txBox="1">
                <a:spLocks noChangeArrowheads="1"/>
              </p:cNvSpPr>
              <p:nvPr/>
            </p:nvSpPr>
            <p:spPr bwMode="auto">
              <a:xfrm>
                <a:off x="2268538" y="2218084"/>
                <a:ext cx="2794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8</a:t>
                </a:r>
              </a:p>
            </p:txBody>
          </p:sp>
          <p:sp>
            <p:nvSpPr>
              <p:cNvPr id="28" name="ZoneTexte 32"/>
              <p:cNvSpPr txBox="1">
                <a:spLocks noChangeArrowheads="1"/>
              </p:cNvSpPr>
              <p:nvPr/>
            </p:nvSpPr>
            <p:spPr bwMode="auto">
              <a:xfrm>
                <a:off x="1979615" y="1641822"/>
                <a:ext cx="215901" cy="4745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100">
                    <a:latin typeface="Calibri" pitchFamily="34" charset="0"/>
                  </a:rPr>
                  <a:t>9</a:t>
                </a:r>
              </a:p>
            </p:txBody>
          </p:sp>
          <p:cxnSp>
            <p:nvCxnSpPr>
              <p:cNvPr id="29" name="Connecteur droit 28"/>
              <p:cNvCxnSpPr>
                <a:stCxn id="63" idx="6"/>
                <a:endCxn id="64" idx="1"/>
              </p:cNvCxnSpPr>
              <p:nvPr/>
            </p:nvCxnSpPr>
            <p:spPr>
              <a:xfrm>
                <a:off x="323850" y="2360960"/>
                <a:ext cx="668338" cy="238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>
                <a:stCxn id="67" idx="1"/>
                <a:endCxn id="64" idx="5"/>
              </p:cNvCxnSpPr>
              <p:nvPr/>
            </p:nvCxnSpPr>
            <p:spPr>
              <a:xfrm flipH="1" flipV="1">
                <a:off x="1093788" y="2700685"/>
                <a:ext cx="187325" cy="6175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>
                <a:stCxn id="67" idx="4"/>
                <a:endCxn id="70" idx="0"/>
              </p:cNvCxnSpPr>
              <p:nvPr/>
            </p:nvCxnSpPr>
            <p:spPr>
              <a:xfrm>
                <a:off x="1331913" y="3442047"/>
                <a:ext cx="215900" cy="5032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>
                <a:stCxn id="70" idx="5"/>
                <a:endCxn id="71" idx="2"/>
              </p:cNvCxnSpPr>
              <p:nvPr/>
            </p:nvCxnSpPr>
            <p:spPr>
              <a:xfrm>
                <a:off x="1598613" y="4069110"/>
                <a:ext cx="596900" cy="92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>
                <a:stCxn id="71" idx="7"/>
                <a:endCxn id="68" idx="4"/>
              </p:cNvCxnSpPr>
              <p:nvPr/>
            </p:nvCxnSpPr>
            <p:spPr>
              <a:xfrm flipV="1">
                <a:off x="2319338" y="3657947"/>
                <a:ext cx="307975" cy="4524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>
                <a:stCxn id="65" idx="4"/>
                <a:endCxn id="68" idx="0"/>
              </p:cNvCxnSpPr>
              <p:nvPr/>
            </p:nvCxnSpPr>
            <p:spPr>
              <a:xfrm>
                <a:off x="2627313" y="3081685"/>
                <a:ext cx="0" cy="431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/>
              <p:cNvCxnSpPr>
                <a:stCxn id="69" idx="4"/>
                <a:endCxn id="65" idx="0"/>
              </p:cNvCxnSpPr>
              <p:nvPr/>
            </p:nvCxnSpPr>
            <p:spPr>
              <a:xfrm>
                <a:off x="2627313" y="2433985"/>
                <a:ext cx="0" cy="5032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>
                <a:stCxn id="66" idx="5"/>
                <a:endCxn id="69" idx="1"/>
              </p:cNvCxnSpPr>
              <p:nvPr/>
            </p:nvCxnSpPr>
            <p:spPr>
              <a:xfrm>
                <a:off x="2030413" y="2124422"/>
                <a:ext cx="546100" cy="1857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3348038" y="2073622"/>
                <a:ext cx="1584325" cy="2873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>
                <a:stCxn id="17" idx="2"/>
                <a:endCxn id="14" idx="5"/>
              </p:cNvCxnSpPr>
              <p:nvPr/>
            </p:nvCxnSpPr>
            <p:spPr>
              <a:xfrm flipH="1" flipV="1">
                <a:off x="5054600" y="2124422"/>
                <a:ext cx="525463" cy="2365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>
                <a:stCxn id="13" idx="4"/>
                <a:endCxn id="17" idx="4"/>
              </p:cNvCxnSpPr>
              <p:nvPr/>
            </p:nvCxnSpPr>
            <p:spPr>
              <a:xfrm flipV="1">
                <a:off x="5651500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>
                <a:stCxn id="13" idx="1"/>
                <a:endCxn id="12" idx="5"/>
              </p:cNvCxnSpPr>
              <p:nvPr/>
            </p:nvCxnSpPr>
            <p:spPr>
              <a:xfrm flipH="1" flipV="1">
                <a:off x="4119563" y="2700685"/>
                <a:ext cx="1481137" cy="2587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>
                <a:stCxn id="15" idx="5"/>
                <a:endCxn id="12" idx="3"/>
              </p:cNvCxnSpPr>
              <p:nvPr/>
            </p:nvCxnSpPr>
            <p:spPr>
              <a:xfrm flipH="1" flipV="1">
                <a:off x="4016375" y="2700685"/>
                <a:ext cx="390525" cy="7207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>
                <a:stCxn id="15" idx="5"/>
                <a:endCxn id="16" idx="3"/>
              </p:cNvCxnSpPr>
              <p:nvPr/>
            </p:nvCxnSpPr>
            <p:spPr>
              <a:xfrm>
                <a:off x="4406900" y="3421410"/>
                <a:ext cx="1193800" cy="2159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>
                <a:stCxn id="19" idx="7"/>
                <a:endCxn id="16" idx="5"/>
              </p:cNvCxnSpPr>
              <p:nvPr/>
            </p:nvCxnSpPr>
            <p:spPr>
              <a:xfrm flipV="1">
                <a:off x="5343525" y="3637310"/>
                <a:ext cx="358775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>
                <a:stCxn id="18" idx="7"/>
                <a:endCxn id="19" idx="2"/>
              </p:cNvCxnSpPr>
              <p:nvPr/>
            </p:nvCxnSpPr>
            <p:spPr>
              <a:xfrm>
                <a:off x="4622800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Ellipse 45"/>
              <p:cNvSpPr/>
              <p:nvPr/>
            </p:nvSpPr>
            <p:spPr>
              <a:xfrm>
                <a:off x="6300788" y="2289522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092950" y="2578447"/>
                <a:ext cx="142875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8675688" y="29372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8027988" y="2002185"/>
                <a:ext cx="144462" cy="1428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7380288" y="32975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8675688" y="35134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8675688" y="2289522"/>
                <a:ext cx="144462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596188" y="3945285"/>
                <a:ext cx="144462" cy="1444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8316913" y="4089747"/>
                <a:ext cx="142875" cy="14446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100"/>
              </a:p>
            </p:txBody>
          </p:sp>
          <p:cxnSp>
            <p:nvCxnSpPr>
              <p:cNvPr id="55" name="Connecteur droit 54"/>
              <p:cNvCxnSpPr>
                <a:stCxn id="46" idx="2"/>
                <a:endCxn id="49" idx="2"/>
              </p:cNvCxnSpPr>
              <p:nvPr/>
            </p:nvCxnSpPr>
            <p:spPr>
              <a:xfrm flipV="1">
                <a:off x="6300788" y="2073623"/>
                <a:ext cx="1727200" cy="2881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/>
              <p:cNvCxnSpPr>
                <a:stCxn id="47" idx="2"/>
                <a:endCxn id="46" idx="5"/>
              </p:cNvCxnSpPr>
              <p:nvPr/>
            </p:nvCxnSpPr>
            <p:spPr>
              <a:xfrm flipH="1" flipV="1">
                <a:off x="6422739" y="2412829"/>
                <a:ext cx="670211" cy="2370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/>
              <p:cNvCxnSpPr>
                <a:stCxn id="48" idx="4"/>
                <a:endCxn id="51" idx="4"/>
              </p:cNvCxnSpPr>
              <p:nvPr/>
            </p:nvCxnSpPr>
            <p:spPr>
              <a:xfrm>
                <a:off x="8748713" y="3081685"/>
                <a:ext cx="0" cy="5762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52" idx="2"/>
                <a:endCxn id="47" idx="3"/>
              </p:cNvCxnSpPr>
              <p:nvPr/>
            </p:nvCxnSpPr>
            <p:spPr>
              <a:xfrm flipH="1">
                <a:off x="7113874" y="2361754"/>
                <a:ext cx="1561814" cy="3386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>
                <a:stCxn id="48" idx="4"/>
                <a:endCxn id="52" idx="4"/>
              </p:cNvCxnSpPr>
              <p:nvPr/>
            </p:nvCxnSpPr>
            <p:spPr>
              <a:xfrm flipV="1">
                <a:off x="8747919" y="2433985"/>
                <a:ext cx="0" cy="6477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>
                <a:stCxn id="50" idx="5"/>
                <a:endCxn id="53" idx="0"/>
              </p:cNvCxnSpPr>
              <p:nvPr/>
            </p:nvCxnSpPr>
            <p:spPr>
              <a:xfrm>
                <a:off x="7503594" y="3420891"/>
                <a:ext cx="164825" cy="5243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54" idx="7"/>
                <a:endCxn id="51" idx="5"/>
              </p:cNvCxnSpPr>
              <p:nvPr/>
            </p:nvCxnSpPr>
            <p:spPr>
              <a:xfrm flipV="1">
                <a:off x="8439150" y="3637310"/>
                <a:ext cx="360363" cy="4730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>
                <a:stCxn id="53" idx="7"/>
                <a:endCxn id="54" idx="2"/>
              </p:cNvCxnSpPr>
              <p:nvPr/>
            </p:nvCxnSpPr>
            <p:spPr>
              <a:xfrm>
                <a:off x="7720013" y="3967510"/>
                <a:ext cx="596900" cy="19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ZoneTexte 2"/>
          <p:cNvSpPr txBox="1"/>
          <p:nvPr/>
        </p:nvSpPr>
        <p:spPr>
          <a:xfrm>
            <a:off x="6096445" y="3920466"/>
            <a:ext cx="273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Different interpretations of the same list of points may lead to different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linestrings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Sous-titre 2"/>
          <p:cNvSpPr txBox="1">
            <a:spLocks/>
          </p:cNvSpPr>
          <p:nvPr/>
        </p:nvSpPr>
        <p:spPr>
          <a:xfrm>
            <a:off x="251520" y="1268760"/>
            <a:ext cx="864096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>
                <a:solidFill>
                  <a:srgbClr val="97BF0D"/>
                </a:solidFill>
                <a:sym typeface="Wingdings" panose="05000000000000000000" pitchFamily="2" charset="2"/>
              </a:rPr>
              <a:t></a:t>
            </a:r>
            <a:r>
              <a:rPr lang="en-US" cap="none" dirty="0" smtClean="0">
                <a:sym typeface="Wingdings" panose="05000000000000000000" pitchFamily="2" charset="2"/>
              </a:rPr>
              <a:t> Defining linear rings as ordered and circular lists of points</a:t>
            </a:r>
            <a:endParaRPr lang="en-US" cap="none" dirty="0"/>
          </a:p>
          <a:p>
            <a:pPr marL="0" indent="0">
              <a:buNone/>
            </a:pPr>
            <a:r>
              <a:rPr lang="en-US" cap="non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95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93610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Publishing </a:t>
            </a:r>
            <a:r>
              <a:rPr lang="en-US" smtClean="0"/>
              <a:t>GEOFLA Dataset</a:t>
            </a:r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xxx 2 RDF</a:t>
            </a:r>
            <a:endParaRPr lang="en-US" sz="140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RDF 2 RDF</a:t>
            </a:r>
            <a:endParaRPr lang="en-US" sz="140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Data linking</a:t>
            </a:r>
            <a:endParaRPr lang="en-US" sz="140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Raw RDF</a:t>
            </a:r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SW RDF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6953311" y="2467744"/>
            <a:ext cx="969109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L(O)D RDF</a:t>
            </a:r>
            <a:endParaRPr lang="en-US" sz="140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5128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http://data.ign.fr/def/geometrie</a:t>
            </a:r>
            <a:endParaRPr lang="en-US" sz="140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Mapping</a:t>
            </a:r>
            <a:endParaRPr lang="en-US" sz="140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http://data.ign.fr/def/geofla</a:t>
            </a:r>
            <a:endParaRPr lang="en-US" sz="140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CRS Dataset</a:t>
            </a:r>
            <a:endParaRPr lang="en-US" sz="140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Geofla® shapefiles</a:t>
            </a:r>
            <a:endParaRPr lang="en-US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8320"/>
            <a:ext cx="1333500" cy="1651000"/>
          </a:xfrm>
          <a:prstGeom prst="rect">
            <a:avLst/>
          </a:prstGeom>
        </p:spPr>
      </p:pic>
      <p:cxnSp>
        <p:nvCxnSpPr>
          <p:cNvPr id="71" name="Connecteur en angle 70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295139"/>
            </a:avLst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Rectangle 2070"/>
          <p:cNvSpPr/>
          <p:nvPr/>
        </p:nvSpPr>
        <p:spPr>
          <a:xfrm>
            <a:off x="4933902" y="242088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INSEE</a:t>
            </a:r>
            <a:endParaRPr lang="en-US"/>
          </a:p>
        </p:txBody>
      </p:sp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704192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624106" y="278092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GADM</a:t>
            </a:r>
            <a:endParaRPr lang="en-US"/>
          </a:p>
        </p:txBody>
      </p:sp>
      <p:sp>
        <p:nvSpPr>
          <p:cNvPr id="9" name="Légende encadrée 1 8"/>
          <p:cNvSpPr/>
          <p:nvPr/>
        </p:nvSpPr>
        <p:spPr>
          <a:xfrm>
            <a:off x="35496" y="2332832"/>
            <a:ext cx="2232248" cy="880144"/>
          </a:xfrm>
          <a:prstGeom prst="borderCallout1">
            <a:avLst>
              <a:gd name="adj1" fmla="val 9130"/>
              <a:gd name="adj2" fmla="val 102714"/>
              <a:gd name="adj3" fmla="val 25889"/>
              <a:gd name="adj4" fmla="val 14896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SILK: INSEE code and labels of departments</a:t>
            </a:r>
          </a:p>
          <a:p>
            <a:pPr algn="ctr"/>
            <a:r>
              <a:rPr lang="en-US" sz="1400" smtClean="0"/>
              <a:t>93 correct matches</a:t>
            </a:r>
          </a:p>
          <a:p>
            <a:pPr algn="ctr"/>
            <a:r>
              <a:rPr lang="en-US" sz="1400" b="1" smtClean="0"/>
              <a:t>3 missing departments</a:t>
            </a:r>
            <a:endParaRPr lang="en-US" sz="1400" b="1"/>
          </a:p>
        </p:txBody>
      </p:sp>
      <p:sp>
        <p:nvSpPr>
          <p:cNvPr id="40" name="Légende encadrée 1 39"/>
          <p:cNvSpPr/>
          <p:nvPr/>
        </p:nvSpPr>
        <p:spPr>
          <a:xfrm>
            <a:off x="35496" y="1569368"/>
            <a:ext cx="2232248" cy="707504"/>
          </a:xfrm>
          <a:prstGeom prst="borderCallout1">
            <a:avLst>
              <a:gd name="adj1" fmla="val 9130"/>
              <a:gd name="adj2" fmla="val 102714"/>
              <a:gd name="adj3" fmla="val 139152"/>
              <a:gd name="adj4" fmla="val 148584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 of communes</a:t>
            </a:r>
          </a:p>
          <a:p>
            <a:pPr algn="ctr"/>
            <a:r>
              <a:rPr lang="en-US" sz="1400" smtClean="0"/>
              <a:t>23252 links created</a:t>
            </a:r>
          </a:p>
          <a:p>
            <a:pPr algn="ctr"/>
            <a:r>
              <a:rPr lang="en-US" sz="1400" b="1" smtClean="0"/>
              <a:t>13435 missing communes</a:t>
            </a:r>
            <a:endParaRPr lang="en-US" sz="1400" b="1"/>
          </a:p>
        </p:txBody>
      </p:sp>
      <p:sp>
        <p:nvSpPr>
          <p:cNvPr id="41" name="Légende encadrée 1 40"/>
          <p:cNvSpPr/>
          <p:nvPr/>
        </p:nvSpPr>
        <p:spPr>
          <a:xfrm>
            <a:off x="35496" y="664072"/>
            <a:ext cx="2232248" cy="833288"/>
          </a:xfrm>
          <a:prstGeom prst="borderCallout1">
            <a:avLst>
              <a:gd name="adj1" fmla="val 9130"/>
              <a:gd name="adj2" fmla="val 102714"/>
              <a:gd name="adj3" fmla="val 181737"/>
              <a:gd name="adj4" fmla="val 16110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 : labels</a:t>
            </a:r>
          </a:p>
          <a:p>
            <a:pPr algn="ctr"/>
            <a:r>
              <a:rPr lang="en-US" sz="1400" b="1" smtClean="0"/>
              <a:t>105 correct matches</a:t>
            </a:r>
          </a:p>
          <a:p>
            <a:pPr algn="ctr"/>
            <a:r>
              <a:rPr lang="en-US" sz="1400" smtClean="0"/>
              <a:t>14 communes, 75 departments and 16 regions</a:t>
            </a:r>
            <a:endParaRPr lang="en-US" sz="1400"/>
          </a:p>
        </p:txBody>
      </p:sp>
      <p:sp>
        <p:nvSpPr>
          <p:cNvPr id="49" name="Légende encadrée 1 48"/>
          <p:cNvSpPr/>
          <p:nvPr/>
        </p:nvSpPr>
        <p:spPr>
          <a:xfrm>
            <a:off x="35496" y="3297559"/>
            <a:ext cx="2232248" cy="840879"/>
          </a:xfrm>
          <a:prstGeom prst="borderCallout1">
            <a:avLst>
              <a:gd name="adj1" fmla="val 9130"/>
              <a:gd name="adj2" fmla="val 102714"/>
              <a:gd name="adj3" fmla="val -45081"/>
              <a:gd name="adj4" fmla="val 160721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LIMES: labels</a:t>
            </a:r>
          </a:p>
          <a:p>
            <a:pPr algn="ctr"/>
            <a:r>
              <a:rPr lang="en-US" sz="1400" b="1" smtClean="0"/>
              <a:t>70 correct matches</a:t>
            </a:r>
          </a:p>
          <a:p>
            <a:pPr algn="ctr"/>
            <a:r>
              <a:rPr lang="en-US" sz="1400" smtClean="0"/>
              <a:t>10 communes, 51 departments, 9 regions</a:t>
            </a:r>
            <a:endParaRPr lang="en-US" sz="1400"/>
          </a:p>
        </p:txBody>
      </p:sp>
      <p:sp>
        <p:nvSpPr>
          <p:cNvPr id="78" name="Rectangle 77"/>
          <p:cNvSpPr/>
          <p:nvPr/>
        </p:nvSpPr>
        <p:spPr>
          <a:xfrm>
            <a:off x="3349725" y="2408312"/>
            <a:ext cx="1387337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DBpedia FR</a:t>
            </a:r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637758" y="2060848"/>
            <a:ext cx="936104" cy="2880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19702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Publishing GEOFLA Dataset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124744"/>
            <a:ext cx="88569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hlinkClick r:id="rId2"/>
              </a:rPr>
              <a:t>rgeofla:commune</a:t>
            </a:r>
            <a:r>
              <a:rPr lang="fr-FR" sz="1600" dirty="0" smtClean="0">
                <a:hlinkClick r:id="rId2"/>
              </a:rPr>
              <a:t>/65032</a:t>
            </a:r>
            <a:r>
              <a:rPr lang="fr-FR" sz="1600" dirty="0" smtClean="0"/>
              <a:t> 	a </a:t>
            </a:r>
            <a:r>
              <a:rPr lang="fr-FR" sz="1600" dirty="0" err="1" smtClean="0"/>
              <a:t>geofla:Commune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dirty="0" err="1" smtClean="0"/>
              <a:t>rdfs:label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ARRENS-MARSOUS </a:t>
            </a:r>
            <a:r>
              <a:rPr lang="en-US" sz="1600" dirty="0" smtClean="0"/>
              <a:t> ” </a:t>
            </a:r>
            <a:r>
              <a:rPr lang="fr-FR" sz="1600" dirty="0" smtClean="0"/>
              <a:t>@</a:t>
            </a:r>
            <a:r>
              <a:rPr lang="fr-FR" sz="1600" dirty="0" err="1" smtClean="0"/>
              <a:t>fr</a:t>
            </a:r>
            <a:endParaRPr lang="fr-FR" sz="1600" dirty="0" smtClean="0"/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geom:geometry</a:t>
            </a:r>
            <a:r>
              <a:rPr lang="fr-FR" sz="1600" dirty="0" smtClean="0"/>
              <a:t> 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geofa:siegeDuChefLieu</a:t>
            </a:r>
            <a:r>
              <a:rPr lang="fr-FR" sz="1600" dirty="0" smtClean="0"/>
              <a:t> </a:t>
            </a:r>
            <a:r>
              <a:rPr lang="fr-FR" sz="1600" dirty="0" err="1" smtClean="0"/>
              <a:t>rgeofla:commune</a:t>
            </a:r>
            <a:r>
              <a:rPr lang="fr-FR" sz="1600" dirty="0" smtClean="0"/>
              <a:t>/PointChf_65032</a:t>
            </a:r>
          </a:p>
          <a:p>
            <a:r>
              <a:rPr lang="fr-FR" sz="1600" dirty="0" smtClean="0"/>
              <a:t>			</a:t>
            </a:r>
            <a:r>
              <a:rPr lang="fr-FR" sz="1600" b="1" dirty="0" err="1" smtClean="0"/>
              <a:t>owl:sameAs</a:t>
            </a:r>
            <a:r>
              <a:rPr lang="fr-FR" sz="1600" dirty="0" smtClean="0"/>
              <a:t> &lt;http://id/insee.fr/geo/commune/65032&gt;.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</a:t>
            </a:r>
            <a:r>
              <a:rPr lang="fr-FR" sz="1600" dirty="0" err="1" smtClean="0"/>
              <a:t>Multipolygon</a:t>
            </a:r>
            <a:r>
              <a:rPr lang="fr-FR" sz="1600" dirty="0" smtClean="0"/>
              <a:t> _6182 	a </a:t>
            </a:r>
            <a:r>
              <a:rPr lang="fr-FR" sz="1600" dirty="0" err="1" smtClean="0"/>
              <a:t>geom:MultiPolygon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 </a:t>
            </a:r>
            <a:r>
              <a:rPr lang="en-US" sz="1600" dirty="0" smtClean="0"/>
              <a:t>“</a:t>
            </a:r>
            <a:r>
              <a:rPr lang="fr-FR" sz="1600" dirty="0" smtClean="0"/>
              <a:t> &lt;http://data.ign.fr/id/crs/WGS84GDD&gt;  				MULTIPOLYGON (((-0.24335582250116848 						42.82314107702203 …..)))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http://data.ign.fr/id/crs/WGS84GDD</a:t>
            </a:r>
            <a:r>
              <a:rPr lang="fr-FR" sz="1600" dirty="0" smtClean="0"/>
              <a:t>&gt;</a:t>
            </a:r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rgeofla:commune</a:t>
            </a:r>
            <a:r>
              <a:rPr lang="fr-FR" sz="1600" dirty="0" smtClean="0"/>
              <a:t>/PointChf_65032	a </a:t>
            </a:r>
            <a:r>
              <a:rPr lang="fr-FR" sz="1600" dirty="0" err="1" smtClean="0"/>
              <a:t>geom:Point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gsp:asWKT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&lt;http://data.ign.fr/id/crs/RGF93LAMB93&gt;  				POINT(433500 6206700)</a:t>
            </a:r>
            <a:r>
              <a:rPr lang="en-US" sz="1600" dirty="0" smtClean="0"/>
              <a:t> ” </a:t>
            </a:r>
            <a:r>
              <a:rPr lang="en-US" sz="1600" dirty="0" err="1" smtClean="0"/>
              <a:t>gsp:wktLiteral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geom:crs</a:t>
            </a:r>
            <a:r>
              <a:rPr lang="fr-FR" sz="1600" dirty="0" smtClean="0"/>
              <a:t> &lt;</a:t>
            </a:r>
            <a:r>
              <a:rPr lang="fr-FR" sz="1600" b="1" dirty="0" smtClean="0"/>
              <a:t>http:// data.ign.fr/id/crs/RGF93LAMB93</a:t>
            </a:r>
            <a:r>
              <a:rPr lang="fr-FR" sz="1600" dirty="0" smtClean="0"/>
              <a:t> &gt;</a:t>
            </a:r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geom:coordX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433500 </a:t>
            </a:r>
            <a:r>
              <a:rPr lang="en-US" sz="1600" dirty="0" smtClean="0"/>
              <a:t> ” </a:t>
            </a:r>
            <a:r>
              <a:rPr lang="en-US" sz="1600" dirty="0" err="1" smtClean="0"/>
              <a:t>xsd:double</a:t>
            </a:r>
            <a:endParaRPr lang="fr-FR" sz="1600" dirty="0" smtClean="0"/>
          </a:p>
          <a:p>
            <a:r>
              <a:rPr lang="fr-FR" sz="1600" dirty="0" smtClean="0"/>
              <a:t>				</a:t>
            </a:r>
            <a:r>
              <a:rPr lang="fr-FR" sz="1600" dirty="0" err="1" smtClean="0"/>
              <a:t>geom:coordY</a:t>
            </a:r>
            <a:r>
              <a:rPr lang="fr-FR" sz="1600" dirty="0" smtClean="0"/>
              <a:t> </a:t>
            </a:r>
            <a:r>
              <a:rPr lang="en-US" sz="1600" dirty="0" smtClean="0"/>
              <a:t>“ </a:t>
            </a:r>
            <a:r>
              <a:rPr lang="fr-FR" sz="1600" dirty="0" smtClean="0"/>
              <a:t> 6206700 </a:t>
            </a:r>
            <a:r>
              <a:rPr lang="en-US" sz="1600" dirty="0" smtClean="0"/>
              <a:t>”</a:t>
            </a:r>
            <a:r>
              <a:rPr lang="en-US" sz="1600" dirty="0" err="1" smtClean="0"/>
              <a:t>xsd:double</a:t>
            </a:r>
            <a:endParaRPr lang="en-US" sz="1600" dirty="0" smtClean="0"/>
          </a:p>
          <a:p>
            <a:r>
              <a:rPr lang="fr-FR" sz="1600" dirty="0" smtClean="0"/>
              <a:t>				…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				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0112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1189486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>
                <a:srgbClr val="97BF0D"/>
              </a:buClr>
              <a:buSzPct val="120000"/>
              <a:buNone/>
            </a:pPr>
            <a:endParaRPr lang="en-US" sz="16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endParaRPr lang="en-US" sz="1600" b="0" cap="none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6421629" y="836712"/>
            <a:ext cx="1983217" cy="208823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78" y="990408"/>
            <a:ext cx="1745319" cy="1142448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40146" y="5328708"/>
            <a:ext cx="96910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xxx 2 RDF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887841" y="4233875"/>
            <a:ext cx="1076489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RDF 2 RDF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48661" y="3068960"/>
            <a:ext cx="1368154" cy="3452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Data </a:t>
            </a:r>
            <a:r>
              <a:rPr lang="fr-FR" sz="1400" dirty="0" err="1" smtClean="0"/>
              <a:t>linking</a:t>
            </a: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6995315" y="4772000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Raw</a:t>
            </a:r>
            <a:r>
              <a:rPr lang="fr-FR" sz="1400" dirty="0" smtClean="0"/>
              <a:t> RDF</a:t>
            </a:r>
            <a:endParaRPr lang="fr-FR" sz="1400" dirty="0"/>
          </a:p>
        </p:txBody>
      </p:sp>
      <p:sp>
        <p:nvSpPr>
          <p:cNvPr id="15" name="Rectangle 14"/>
          <p:cNvSpPr/>
          <p:nvPr/>
        </p:nvSpPr>
        <p:spPr>
          <a:xfrm>
            <a:off x="7007018" y="3598416"/>
            <a:ext cx="855097" cy="313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SW RDF</a:t>
            </a:r>
            <a:endParaRPr lang="fr-FR" sz="1400" dirty="0"/>
          </a:p>
        </p:txBody>
      </p:sp>
      <p:sp>
        <p:nvSpPr>
          <p:cNvPr id="16" name="Rectangle 15"/>
          <p:cNvSpPr/>
          <p:nvPr/>
        </p:nvSpPr>
        <p:spPr>
          <a:xfrm>
            <a:off x="6631704" y="2348880"/>
            <a:ext cx="1606293" cy="4320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L(O)D RDF</a:t>
            </a:r>
          </a:p>
          <a:p>
            <a:pPr algn="ctr"/>
            <a:r>
              <a:rPr lang="fr-FR" sz="1200" dirty="0" smtClean="0"/>
              <a:t>103 413 </a:t>
            </a:r>
            <a:r>
              <a:rPr lang="fr-FR" sz="1200" dirty="0" err="1" smtClean="0"/>
              <a:t>features</a:t>
            </a:r>
            <a:endParaRPr lang="fr-FR" sz="1200" dirty="0"/>
          </a:p>
        </p:txBody>
      </p:sp>
      <p:cxnSp>
        <p:nvCxnSpPr>
          <p:cNvPr id="17" name="Connecteur droit avec flèche 16"/>
          <p:cNvCxnSpPr>
            <a:stCxn id="11" idx="0"/>
            <a:endCxn id="14" idx="2"/>
          </p:cNvCxnSpPr>
          <p:nvPr/>
        </p:nvCxnSpPr>
        <p:spPr>
          <a:xfrm flipH="1" flipV="1">
            <a:off x="7422864" y="5085184"/>
            <a:ext cx="1837" cy="2435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12" idx="2"/>
          </p:cNvCxnSpPr>
          <p:nvPr/>
        </p:nvCxnSpPr>
        <p:spPr>
          <a:xfrm flipV="1">
            <a:off x="7422864" y="4579156"/>
            <a:ext cx="3222" cy="192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0"/>
            <a:endCxn id="15" idx="2"/>
          </p:cNvCxnSpPr>
          <p:nvPr/>
        </p:nvCxnSpPr>
        <p:spPr>
          <a:xfrm flipV="1">
            <a:off x="7426086" y="3911600"/>
            <a:ext cx="8481" cy="3222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5" idx="0"/>
            <a:endCxn id="13" idx="2"/>
          </p:cNvCxnSpPr>
          <p:nvPr/>
        </p:nvCxnSpPr>
        <p:spPr>
          <a:xfrm flipH="1" flipV="1">
            <a:off x="7432738" y="3414241"/>
            <a:ext cx="1829" cy="184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3" idx="0"/>
            <a:endCxn id="16" idx="2"/>
          </p:cNvCxnSpPr>
          <p:nvPr/>
        </p:nvCxnSpPr>
        <p:spPr>
          <a:xfrm flipV="1">
            <a:off x="7432738" y="2780928"/>
            <a:ext cx="2113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20605" y="5288404"/>
            <a:ext cx="2653457" cy="436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http://</a:t>
            </a:r>
            <a:r>
              <a:rPr lang="fr-FR" sz="1400" dirty="0" smtClean="0"/>
              <a:t>data.ign.fr/def/geometrie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5313516" y="4200395"/>
            <a:ext cx="1274708" cy="4106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Mapping</a:t>
            </a:r>
            <a:endParaRPr lang="fr-FR" sz="1400" dirty="0"/>
          </a:p>
        </p:txBody>
      </p:sp>
      <p:cxnSp>
        <p:nvCxnSpPr>
          <p:cNvPr id="30" name="Connecteur droit avec flèche 29"/>
          <p:cNvCxnSpPr>
            <a:stCxn id="29" idx="3"/>
            <a:endCxn id="12" idx="1"/>
          </p:cNvCxnSpPr>
          <p:nvPr/>
        </p:nvCxnSpPr>
        <p:spPr>
          <a:xfrm>
            <a:off x="6588224" y="4405723"/>
            <a:ext cx="299617" cy="79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36" idx="3"/>
            <a:endCxn id="29" idx="1"/>
          </p:cNvCxnSpPr>
          <p:nvPr/>
        </p:nvCxnSpPr>
        <p:spPr>
          <a:xfrm>
            <a:off x="4932040" y="4396998"/>
            <a:ext cx="381476" cy="87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95517" y="4180974"/>
            <a:ext cx="2436523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http://data.ign.fr/def/topo</a:t>
            </a:r>
            <a:endParaRPr lang="fr-FR" sz="1400" dirty="0"/>
          </a:p>
        </p:txBody>
      </p:sp>
      <p:cxnSp>
        <p:nvCxnSpPr>
          <p:cNvPr id="39" name="Connecteur en angle 38"/>
          <p:cNvCxnSpPr>
            <a:stCxn id="27" idx="3"/>
            <a:endCxn id="11" idx="1"/>
          </p:cNvCxnSpPr>
          <p:nvPr/>
        </p:nvCxnSpPr>
        <p:spPr>
          <a:xfrm flipV="1">
            <a:off x="6374062" y="5501349"/>
            <a:ext cx="566084" cy="52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7" idx="3"/>
            <a:endCxn id="11" idx="3"/>
          </p:cNvCxnSpPr>
          <p:nvPr/>
        </p:nvCxnSpPr>
        <p:spPr>
          <a:xfrm flipH="1">
            <a:off x="7909255" y="1880828"/>
            <a:ext cx="495591" cy="3620521"/>
          </a:xfrm>
          <a:prstGeom prst="bentConnector3">
            <a:avLst>
              <a:gd name="adj1" fmla="val -4612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139395" y="3598415"/>
            <a:ext cx="969109" cy="4266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CRS </a:t>
            </a:r>
            <a:r>
              <a:rPr lang="fr-FR" sz="1400" dirty="0" err="1" smtClean="0"/>
              <a:t>Dataset</a:t>
            </a:r>
            <a:endParaRPr lang="fr-FR" sz="1400" dirty="0"/>
          </a:p>
        </p:txBody>
      </p:sp>
      <p:cxnSp>
        <p:nvCxnSpPr>
          <p:cNvPr id="60" name="Connecteur droit avec flèche 59"/>
          <p:cNvCxnSpPr>
            <a:stCxn id="2060" idx="0"/>
            <a:endCxn id="11" idx="2"/>
          </p:cNvCxnSpPr>
          <p:nvPr/>
        </p:nvCxnSpPr>
        <p:spPr>
          <a:xfrm flipV="1">
            <a:off x="7420745" y="5673989"/>
            <a:ext cx="3956" cy="21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/>
          <p:cNvSpPr/>
          <p:nvPr/>
        </p:nvSpPr>
        <p:spPr>
          <a:xfrm>
            <a:off x="6429136" y="5885739"/>
            <a:ext cx="1983217" cy="4333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Geofla</a:t>
            </a:r>
            <a:r>
              <a:rPr lang="fr-FR" dirty="0" smtClean="0"/>
              <a:t>® </a:t>
            </a:r>
            <a:r>
              <a:rPr lang="fr-FR" dirty="0" err="1" smtClean="0"/>
              <a:t>shapefiles</a:t>
            </a:r>
            <a:endParaRPr lang="fr-FR" dirty="0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653136"/>
            <a:ext cx="1333500" cy="1651000"/>
          </a:xfrm>
          <a:prstGeom prst="rect">
            <a:avLst/>
          </a:prstGeom>
        </p:spPr>
      </p:pic>
      <p:cxnSp>
        <p:nvCxnSpPr>
          <p:cNvPr id="33" name="Connecteur en angle 32"/>
          <p:cNvCxnSpPr>
            <a:stCxn id="7" idx="1"/>
            <a:endCxn id="13" idx="1"/>
          </p:cNvCxnSpPr>
          <p:nvPr/>
        </p:nvCxnSpPr>
        <p:spPr>
          <a:xfrm rot="10800000" flipH="1" flipV="1">
            <a:off x="6421629" y="1880827"/>
            <a:ext cx="327032" cy="1360773"/>
          </a:xfrm>
          <a:prstGeom prst="bentConnector3">
            <a:avLst>
              <a:gd name="adj1" fmla="val -315851"/>
            </a:avLst>
          </a:prstGeom>
          <a:ln w="1905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égende encadrée 1 8"/>
          <p:cNvSpPr/>
          <p:nvPr/>
        </p:nvSpPr>
        <p:spPr>
          <a:xfrm>
            <a:off x="1547664" y="2408312"/>
            <a:ext cx="2166114" cy="804664"/>
          </a:xfrm>
          <a:prstGeom prst="borderCallout1">
            <a:avLst>
              <a:gd name="adj1" fmla="val 9130"/>
              <a:gd name="adj2" fmla="val 102714"/>
              <a:gd name="adj3" fmla="val 41017"/>
              <a:gd name="adj4" fmla="val 135250"/>
            </a:avLst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LIMES: </a:t>
            </a:r>
            <a:r>
              <a:rPr lang="fr-FR" sz="1400" dirty="0" err="1" smtClean="0"/>
              <a:t>geometries</a:t>
            </a:r>
            <a:r>
              <a:rPr lang="fr-FR" sz="1400" dirty="0" smtClean="0"/>
              <a:t>, </a:t>
            </a:r>
            <a:r>
              <a:rPr lang="fr-FR" sz="1400" dirty="0" err="1" smtClean="0"/>
              <a:t>threshold</a:t>
            </a:r>
            <a:r>
              <a:rPr lang="fr-FR" sz="1400" dirty="0" smtClean="0"/>
              <a:t> 0,9</a:t>
            </a:r>
          </a:p>
          <a:p>
            <a:pPr algn="ctr"/>
            <a:r>
              <a:rPr lang="fr-FR" sz="1400" b="1" dirty="0" smtClean="0"/>
              <a:t>654 links </a:t>
            </a:r>
            <a:r>
              <a:rPr lang="fr-FR" sz="1400" b="1" dirty="0" err="1" smtClean="0"/>
              <a:t>created</a:t>
            </a:r>
            <a:endParaRPr lang="fr-FR" sz="1400" b="1" dirty="0"/>
          </a:p>
        </p:txBody>
      </p:sp>
      <p:sp>
        <p:nvSpPr>
          <p:cNvPr id="78" name="Rectangle 77"/>
          <p:cNvSpPr/>
          <p:nvPr/>
        </p:nvSpPr>
        <p:spPr>
          <a:xfrm>
            <a:off x="4499992" y="220486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LinkedGeoData</a:t>
            </a:r>
            <a:r>
              <a:rPr lang="fr-FR" dirty="0" smtClean="0"/>
              <a:t>:</a:t>
            </a:r>
          </a:p>
          <a:p>
            <a:pPr algn="ctr"/>
            <a:r>
              <a:rPr lang="fr-FR" sz="1200" dirty="0" err="1" smtClean="0"/>
              <a:t>lgdo:Amenity</a:t>
            </a:r>
            <a:endParaRPr lang="fr-FR" sz="1200" dirty="0" smtClean="0"/>
          </a:p>
          <a:p>
            <a:pPr algn="ctr"/>
            <a:r>
              <a:rPr lang="fr-FR" sz="1200" dirty="0" smtClean="0"/>
              <a:t>5 543 000 triples</a:t>
            </a:r>
            <a:endParaRPr lang="fr-FR" sz="1200" dirty="0"/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838200" y="-27384"/>
            <a:ext cx="7772400" cy="9361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0" kern="1200" cap="small" baseline="0">
                <a:solidFill>
                  <a:srgbClr val="B9397C"/>
                </a:solidFill>
                <a:effectLst/>
                <a:latin typeface="Candara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72797F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 smtClean="0"/>
              <a:t>Converting and linking French Gazetteer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</a:t>
            </a:r>
            <a:r>
              <a:rPr lang="en-US" dirty="0" smtClean="0">
                <a:ea typeface="ＭＳ Ｐゴシック" pitchFamily="34" charset="-128"/>
              </a:rPr>
              <a:t>the </a:t>
            </a:r>
            <a:r>
              <a:rPr lang="en-US" dirty="0" smtClean="0">
                <a:ea typeface="ＭＳ Ｐゴシック" pitchFamily="34" charset="-128"/>
              </a:rPr>
              <a:t>LOD Cloud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0728"/>
            <a:ext cx="6870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>
              <a:defRPr/>
            </a:pPr>
            <a:r>
              <a:rPr lang="en-US" sz="2400" dirty="0" smtClean="0"/>
              <a:t>The importance of visualization in Linked Data</a:t>
            </a:r>
          </a:p>
          <a:p>
            <a:pPr lvl="1">
              <a:defRPr/>
            </a:pPr>
            <a:r>
              <a:rPr lang="en-US" sz="2200" dirty="0" smtClean="0"/>
              <a:t>Show some use cases</a:t>
            </a:r>
          </a:p>
          <a:p>
            <a:pPr lvl="1">
              <a:defRPr/>
            </a:pPr>
            <a:r>
              <a:rPr lang="en-US" sz="2200" dirty="0" smtClean="0"/>
              <a:t>Survey of Apps in Government Data Portals</a:t>
            </a:r>
          </a:p>
          <a:p>
            <a:pPr>
              <a:defRPr/>
            </a:pPr>
            <a:r>
              <a:rPr lang="en-US" sz="2400" dirty="0" smtClean="0"/>
              <a:t>On Reusable Applications</a:t>
            </a:r>
          </a:p>
          <a:p>
            <a:pPr lvl="1">
              <a:defRPr/>
            </a:pPr>
            <a:r>
              <a:rPr lang="en-US" sz="2200" dirty="0" smtClean="0"/>
              <a:t>A survey of visualization tools used by Open Data Apps</a:t>
            </a:r>
          </a:p>
          <a:p>
            <a:pPr lvl="1">
              <a:defRPr/>
            </a:pPr>
            <a:r>
              <a:rPr lang="en-US" sz="2200" dirty="0" smtClean="0"/>
              <a:t>Search for common and reusable features </a:t>
            </a:r>
          </a:p>
          <a:p>
            <a:pPr>
              <a:defRPr/>
            </a:pPr>
            <a:r>
              <a:rPr lang="en-US" sz="2400" dirty="0" smtClean="0"/>
              <a:t>DVIA: a vocabulary for Describing </a:t>
            </a:r>
            <a:r>
              <a:rPr lang="en-US" sz="2400" dirty="0" err="1" smtClean="0"/>
              <a:t>VIsualization</a:t>
            </a:r>
            <a:r>
              <a:rPr lang="en-US" sz="2400" dirty="0" smtClean="0"/>
              <a:t> Apps</a:t>
            </a:r>
          </a:p>
          <a:p>
            <a:pPr>
              <a:defRPr/>
            </a:pPr>
            <a:r>
              <a:rPr lang="en-US" sz="2400" dirty="0" smtClean="0"/>
              <a:t>Conclusion and Future Work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An application is worth a billion triples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Visualization Apps in Government Portals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aphicFrame>
        <p:nvGraphicFramePr>
          <p:cNvPr id="9" name="Tabl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40980"/>
              </p:ext>
            </p:extLst>
          </p:nvPr>
        </p:nvGraphicFramePr>
        <p:xfrm>
          <a:off x="250824" y="1125538"/>
          <a:ext cx="8641655" cy="5108257"/>
        </p:xfrm>
        <a:graphic>
          <a:graphicData uri="http://schemas.openxmlformats.org/drawingml/2006/table">
            <a:tbl>
              <a:tblPr/>
              <a:tblGrid>
                <a:gridCol w="1749820"/>
                <a:gridCol w="1365041"/>
                <a:gridCol w="1089938"/>
                <a:gridCol w="934232"/>
                <a:gridCol w="1323497"/>
                <a:gridCol w="2179127"/>
              </a:tblGrid>
              <a:tr h="223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Applications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Domain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Use RDF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Platform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3"/>
                        </a:rPr>
                        <a:t>UK Crime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Criminality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4"/>
                        </a:rPr>
                        <a:t>UK Pharmacy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Drugstore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iPhone, Android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Numberhood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area dynamics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chart, histogram,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BUSit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 London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Web, 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7"/>
                        </a:rPr>
                        <a:t>UK School Finder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Education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tabular, histogram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8"/>
                        </a:rPr>
                        <a:t>Where-can-I-Live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9"/>
                        </a:rPr>
                        <a:t>Open Data Communities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Local 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Graph, 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0"/>
                        </a:rPr>
                        <a:t>FlyOnTime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Transport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Pie chart, histogram,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1"/>
                        </a:rPr>
                        <a:t>White House Visitor Search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Government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Bar chart, pie chart, tabular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Comparing US-USAID </a:t>
                      </a:r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vs</a:t>
                      </a:r>
                      <a:r>
                        <a:rPr lang="en-US" sz="14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2"/>
                        </a:rPr>
                        <a:t> UK-DFID Global Foreign Aid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Foreign 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pie chart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3"/>
                        </a:rPr>
                        <a:t>Fourmisante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Health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4"/>
                        </a:rPr>
                        <a:t>MaVilleVuDuCiel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facet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5"/>
                        </a:rPr>
                        <a:t>Home'n'Go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Housing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Map, tabular 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03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</a:t>
            </a:r>
            <a:r>
              <a:rPr lang="en-US" dirty="0" smtClean="0">
                <a:ea typeface="ＭＳ Ｐゴシック" pitchFamily="34" charset="-128"/>
              </a:rPr>
              <a:t>Application </a:t>
            </a:r>
            <a:r>
              <a:rPr lang="en-US" dirty="0" smtClean="0">
                <a:ea typeface="ＭＳ Ｐゴシック" pitchFamily="34" charset="-128"/>
              </a:rPr>
              <a:t>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</a:t>
            </a:r>
            <a:r>
              <a:rPr lang="en-US" b="0" dirty="0" smtClean="0"/>
              <a:t>organization</a:t>
            </a: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Classes of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2 </a:t>
            </a:r>
            <a:r>
              <a:rPr lang="en-US" b="0" dirty="0" smtClean="0"/>
              <a:t>categories </a:t>
            </a:r>
            <a:r>
              <a:rPr lang="en-US" b="0" dirty="0" smtClean="0"/>
              <a:t>of visualization tools</a:t>
            </a:r>
          </a:p>
          <a:p>
            <a:pPr lvl="1"/>
            <a:r>
              <a:rPr lang="en-US" dirty="0" smtClean="0"/>
              <a:t>Those operating over RDF data</a:t>
            </a:r>
          </a:p>
          <a:p>
            <a:pPr lvl="1"/>
            <a:r>
              <a:rPr lang="en-US" b="0" dirty="0" smtClean="0"/>
              <a:t>Those operating over structured data</a:t>
            </a:r>
          </a:p>
          <a:p>
            <a:r>
              <a:rPr lang="en-US" b="0" dirty="0" smtClean="0"/>
              <a:t>5 features to assess a visualization tool</a:t>
            </a:r>
          </a:p>
          <a:p>
            <a:pPr lvl="1"/>
            <a:r>
              <a:rPr lang="en-US" b="0" dirty="0" smtClean="0"/>
              <a:t>Usability </a:t>
            </a:r>
          </a:p>
          <a:p>
            <a:pPr lvl="1"/>
            <a:r>
              <a:rPr lang="en-US" dirty="0" smtClean="0"/>
              <a:t>Visualization capabilities (type of views)</a:t>
            </a:r>
          </a:p>
          <a:p>
            <a:pPr lvl="1"/>
            <a:r>
              <a:rPr lang="en-US" b="0" dirty="0" smtClean="0"/>
              <a:t>Data accessibility (API, endpoint, dump)</a:t>
            </a:r>
          </a:p>
          <a:p>
            <a:pPr lvl="1"/>
            <a:r>
              <a:rPr lang="en-US" dirty="0" smtClean="0"/>
              <a:t>Deployment </a:t>
            </a:r>
          </a:p>
          <a:p>
            <a:pPr lvl="1"/>
            <a:r>
              <a:rPr lang="en-US" b="0" dirty="0" smtClean="0"/>
              <a:t>Extensibility</a:t>
            </a:r>
          </a:p>
          <a:p>
            <a:pPr marL="0" indent="0">
              <a:buNone/>
            </a:pPr>
            <a:endParaRPr lang="en-US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with API access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405859"/>
              </p:ext>
            </p:extLst>
          </p:nvPr>
        </p:nvGraphicFramePr>
        <p:xfrm>
          <a:off x="250825" y="1125538"/>
          <a:ext cx="8642349" cy="4312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0786"/>
                <a:gridCol w="1961583"/>
                <a:gridCol w="2279990"/>
                <a:gridCol w="22799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formats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2"/>
                        </a:rPr>
                        <a:t>Choosel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Text, Map, </a:t>
                      </a:r>
                      <a:r>
                        <a:rPr lang="en-US" dirty="0" err="1" smtClean="0"/>
                        <a:t>BarChart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Many Eyes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xls</a:t>
                      </a:r>
                      <a:r>
                        <a:rPr lang="en-US" dirty="0" smtClean="0"/>
                        <a:t>, plain</a:t>
                      </a:r>
                      <a:r>
                        <a:rPr lang="en-US" baseline="0" dirty="0" smtClean="0"/>
                        <a:t> text, 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D3.js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csv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svg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Charts, trees, graphs, maps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Google</a:t>
                      </a:r>
                      <a:r>
                        <a:rPr lang="en-US" baseline="0" dirty="0" smtClean="0">
                          <a:hlinkClick r:id="rId5"/>
                        </a:rPr>
                        <a:t> Visualization 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 charts,</a:t>
                      </a:r>
                      <a:r>
                        <a:rPr lang="en-US" baseline="0" dirty="0" smtClean="0"/>
                        <a:t> control and dashboard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Data </a:t>
                      </a:r>
                      <a:r>
                        <a:rPr lang="en-US" dirty="0" err="1" smtClean="0">
                          <a:hlinkClick r:id="rId6"/>
                        </a:rPr>
                        <a:t>Publica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graph, histogram,</a:t>
                      </a:r>
                      <a:r>
                        <a:rPr lang="en-US" baseline="0" dirty="0" smtClean="0"/>
                        <a:t>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Proprietary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GeoAPI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kml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 views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for non commercial</a:t>
                      </a:r>
                      <a:r>
                        <a:rPr lang="en-US" baseline="0" dirty="0" smtClean="0"/>
                        <a:t>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Visual Tools using RDF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103280"/>
              </p:ext>
            </p:extLst>
          </p:nvPr>
        </p:nvGraphicFramePr>
        <p:xfrm>
          <a:off x="250825" y="1125538"/>
          <a:ext cx="8643028" cy="49631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7591"/>
                <a:gridCol w="2653337"/>
                <a:gridCol w="1743621"/>
                <a:gridCol w="219847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Fresnel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Properties,</a:t>
                      </a:r>
                      <a:r>
                        <a:rPr lang="en-US" baseline="0" dirty="0" smtClean="0"/>
                        <a:t> labels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 -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hlinkClick r:id="rId3"/>
                        </a:rPr>
                        <a:t>Spark</a:t>
                      </a:r>
                      <a:endParaRPr lang="en-US" u="sng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Charts, simple  table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LDA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5"/>
                        </a:rPr>
                        <a:t>SemWeb</a:t>
                      </a:r>
                      <a:r>
                        <a:rPr lang="en-US" dirty="0" smtClean="0">
                          <a:hlinkClick r:id="rId5"/>
                        </a:rPr>
                        <a:t> Import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Graph, node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CECILL-B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 CONSTRUCT</a:t>
                      </a:r>
                    </a:p>
                    <a:p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Facet Spatial Semantic Browsing</a:t>
                      </a:r>
                      <a:r>
                        <a:rPr lang="en-US" baseline="0" dirty="0" smtClean="0">
                          <a:hlinkClick r:id="rId6"/>
                        </a:rPr>
                        <a:t> Widgets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</a:t>
                      </a:r>
                      <a:r>
                        <a:rPr lang="en-US" baseline="0" dirty="0" smtClean="0"/>
                        <a:t>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hlinkClick r:id="rId7"/>
                        </a:rPr>
                        <a:t>Sgvizler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</a:t>
                      </a:r>
                      <a:r>
                        <a:rPr lang="en-US" baseline="0" dirty="0" smtClean="0"/>
                        <a:t> timeline, </a:t>
                      </a:r>
                      <a:r>
                        <a:rPr lang="en-US" baseline="0" dirty="0" err="1" smtClean="0"/>
                        <a:t>sparkline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Visual Box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charts, timeline,</a:t>
                      </a:r>
                      <a:r>
                        <a:rPr lang="en-US" baseline="0" dirty="0" smtClean="0"/>
                        <a:t> graphs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 marL="96268" marR="9626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Map4rdf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Map, facet views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 marL="96268" marR="9626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SPARQL</a:t>
                      </a:r>
                      <a:endParaRPr lang="en-US" dirty="0"/>
                    </a:p>
                  </a:txBody>
                  <a:tcPr marL="96268" marR="9626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464343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3" y="724084"/>
            <a:ext cx="4569769" cy="292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 descr="openspendingG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2831" y="2204865"/>
            <a:ext cx="7811169" cy="4032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52" y="188913"/>
            <a:ext cx="8964488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Describing an Application: publicspending.gr</a:t>
            </a:r>
            <a:endParaRPr lang="en-US" dirty="0"/>
          </a:p>
        </p:txBody>
      </p:sp>
      <p:sp>
        <p:nvSpPr>
          <p:cNvPr id="16" name="1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 smtClean="0"/>
              <a:t>Public spending, Government</a:t>
            </a:r>
            <a:endParaRPr lang="fr-FR" sz="1200" dirty="0"/>
          </a:p>
          <a:p>
            <a:pPr>
              <a:defRPr/>
            </a:pPr>
            <a:r>
              <a:rPr lang="de-DE" sz="1400" b="1" dirty="0" smtClean="0"/>
              <a:t>Description</a:t>
            </a:r>
            <a:r>
              <a:rPr lang="en-US" sz="1400" dirty="0" smtClean="0"/>
              <a:t> The application helps visualizing the most characteristic facts of the Greek public spending, interconnected to foreign expenditure and other data. </a:t>
            </a:r>
          </a:p>
          <a:p>
            <a:pPr>
              <a:defRPr/>
            </a:pPr>
            <a:r>
              <a:rPr lang="de-DE" sz="1400" b="1" dirty="0" smtClean="0"/>
              <a:t>Supported </a:t>
            </a:r>
            <a:r>
              <a:rPr lang="de-DE" sz="1400" b="1" dirty="0"/>
              <a:t>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fr-FR" sz="1200" dirty="0" smtClean="0"/>
              <a:t>http://publicspending.medialab.ntua.gr/en/{NAME-CHART}.php.  </a:t>
            </a:r>
            <a:r>
              <a:rPr lang="fr-FR" sz="1200" dirty="0" err="1" smtClean="0"/>
              <a:t>E.g</a:t>
            </a:r>
            <a:r>
              <a:rPr lang="fr-FR" sz="1200" dirty="0" smtClean="0"/>
              <a:t>: </a:t>
            </a:r>
            <a:r>
              <a:rPr lang="fr-FR" sz="1200" dirty="0" smtClean="0">
                <a:hlinkClick r:id="rId3"/>
              </a:rPr>
              <a:t>http://</a:t>
            </a:r>
            <a:r>
              <a:rPr lang="fr-FR" sz="1200" u="sng" dirty="0" smtClean="0">
                <a:hlinkClick r:id="rId3"/>
              </a:rPr>
              <a:t>publicspending.medialab.ntua.gr/en/toppayersday.php</a:t>
            </a:r>
            <a:r>
              <a:rPr lang="fr-FR" sz="1200" dirty="0" smtClean="0"/>
              <a:t> </a:t>
            </a:r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 smtClean="0"/>
              <a:t>http://opendata.diavgeia.gov.fr; Greek Tax data (TAXIS).</a:t>
            </a:r>
            <a:endParaRPr lang="en-US" sz="1200" dirty="0"/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 smtClean="0"/>
              <a:t>: Bubble tree, column and bar charts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fr-FR" sz="1200" dirty="0" err="1" smtClean="0"/>
              <a:t>HighchartsJS</a:t>
            </a:r>
            <a:r>
              <a:rPr lang="fr-FR" sz="1200" dirty="0" smtClean="0"/>
              <a:t>, </a:t>
            </a:r>
            <a:r>
              <a:rPr lang="fr-FR" sz="1200" dirty="0" err="1" smtClean="0"/>
              <a:t>Bubble</a:t>
            </a:r>
            <a:r>
              <a:rPr lang="fr-FR" sz="1200" dirty="0" smtClean="0"/>
              <a:t> </a:t>
            </a:r>
            <a:r>
              <a:rPr lang="fr-FR" sz="1200" dirty="0" err="1" smtClean="0"/>
              <a:t>TreeJS</a:t>
            </a:r>
            <a:r>
              <a:rPr lang="fr-FR" sz="1200" dirty="0" smtClean="0"/>
              <a:t> </a:t>
            </a:r>
            <a:r>
              <a:rPr lang="fr-FR" sz="1200" dirty="0" err="1" smtClean="0"/>
              <a:t>JqueryJS</a:t>
            </a:r>
            <a:r>
              <a:rPr lang="fr-FR" sz="1200" dirty="0" smtClean="0"/>
              <a:t> ; </a:t>
            </a:r>
            <a:r>
              <a:rPr lang="fr-FR" sz="1200" dirty="0" err="1" smtClean="0"/>
              <a:t>RaphaelJS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commercial ( Free)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3" name="12 Imagen" descr="publicSpendingG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50693" y="980728"/>
            <a:ext cx="489330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vocab to describe Apps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and evaluate 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Interconnect application descriptions that use heterogeneous datasets in order to reuse tools and views</a:t>
            </a:r>
          </a:p>
          <a:p>
            <a:pPr>
              <a:defRPr/>
            </a:pPr>
            <a:r>
              <a:rPr lang="en-US" dirty="0" smtClean="0"/>
              <a:t>Detect patterns for visualization</a:t>
            </a:r>
          </a:p>
          <a:p>
            <a:pPr lvl="1">
              <a:defRPr/>
            </a:pPr>
            <a:r>
              <a:rPr lang="en-US" dirty="0" smtClean="0"/>
              <a:t>Inspect datasets to detect top categories:</a:t>
            </a:r>
          </a:p>
          <a:p>
            <a:pPr lvl="2">
              <a:defRPr/>
            </a:pPr>
            <a:r>
              <a:rPr lang="en-US" dirty="0" smtClean="0"/>
              <a:t>persons, organizations, events, geo, time series, statistics, etc.</a:t>
            </a:r>
          </a:p>
          <a:p>
            <a:pPr lvl="1">
              <a:defRPr/>
            </a:pPr>
            <a:r>
              <a:rPr lang="en-US" dirty="0" smtClean="0"/>
              <a:t>Inspect “</a:t>
            </a:r>
            <a:r>
              <a:rPr lang="en-US" b="1" i="1" u="sng" dirty="0" err="1" smtClean="0"/>
              <a:t>sameAs</a:t>
            </a:r>
            <a:r>
              <a:rPr lang="en-US" dirty="0" smtClean="0"/>
              <a:t>” links between datasets: </a:t>
            </a:r>
          </a:p>
          <a:p>
            <a:pPr lvl="2">
              <a:defRPr/>
            </a:pPr>
            <a:r>
              <a:rPr lang="en-US" dirty="0" smtClean="0">
                <a:sym typeface="Wingdings" pitchFamily="2" charset="2"/>
              </a:rPr>
              <a:t>focus visualization on properties attached to interconnected data objects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Generate automatically visualizations based on patterns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latin typeface="Arial" charset="0"/>
                <a:ea typeface="+mj-ea"/>
              </a:rPr>
              <a:t>Scenario: 7th Arrondissement of Paris</a:t>
            </a:r>
            <a:endParaRPr lang="fr-FR" dirty="0">
              <a:ea typeface="+mj-ea"/>
            </a:endParaRPr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>
          <a:xfrm>
            <a:off x="179388" y="1257300"/>
            <a:ext cx="8642350" cy="4895850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  <a:p>
            <a:pPr marL="57150" indent="0">
              <a:buFont typeface="Wingdings" pitchFamily="2" charset="2"/>
              <a:buNone/>
              <a:defRPr/>
            </a:pPr>
            <a:r>
              <a:rPr lang="fr-FR" dirty="0" smtClean="0">
                <a:ea typeface="+mn-ea"/>
              </a:rPr>
              <a:t/>
            </a:r>
            <a:br>
              <a:rPr lang="fr-FR" dirty="0" smtClean="0">
                <a:ea typeface="+mn-ea"/>
              </a:rPr>
            </a:br>
            <a:endParaRPr lang="fr-FR" dirty="0" smtClean="0">
              <a:solidFill>
                <a:srgbClr val="000000"/>
              </a:solidFill>
              <a:latin typeface="Arial" pitchFamily="34" charset="0"/>
              <a:ea typeface="+mn-ea"/>
            </a:endParaRPr>
          </a:p>
          <a:p>
            <a:pPr>
              <a:buFont typeface="Wingdings" pitchFamily="2" charset="2"/>
              <a:buChar char="§"/>
              <a:defRPr/>
            </a:pPr>
            <a:endParaRPr lang="fr-FR" dirty="0" smtClean="0">
              <a:ea typeface="+mn-ea"/>
            </a:endParaRPr>
          </a:p>
        </p:txBody>
      </p:sp>
      <p:pic>
        <p:nvPicPr>
          <p:cNvPr id="2048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5133975" y="1947863"/>
            <a:ext cx="4779963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29" y="3245600"/>
            <a:ext cx="403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8"/>
          <p:cNvSpPr>
            <a:spLocks noChangeArrowheads="1"/>
          </p:cNvSpPr>
          <p:nvPr/>
        </p:nvSpPr>
        <p:spPr bwMode="auto">
          <a:xfrm>
            <a:off x="1462088" y="4922838"/>
            <a:ext cx="1079500" cy="6127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204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6173">
            <a:off x="101600" y="919163"/>
            <a:ext cx="683101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E4E405B3-994B-904B-A179-4E26856D336E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9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67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68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69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</a:t>
            </a:r>
            <a:r>
              <a:rPr lang="en-US" sz="4000" dirty="0" smtClean="0"/>
              <a:t>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/>
              <a:t>Contribution to Standards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Harmonizing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r>
              <a:rPr lang="en-US" sz="2400" dirty="0" smtClean="0"/>
              <a:t>Motivation</a:t>
            </a:r>
          </a:p>
          <a:p>
            <a:pPr lvl="1">
              <a:defRPr/>
            </a:pPr>
            <a:r>
              <a:rPr lang="en-US" sz="2200" dirty="0" smtClean="0"/>
              <a:t>Identify vocabularies using namespace </a:t>
            </a:r>
          </a:p>
          <a:p>
            <a:pPr lvl="1">
              <a:defRPr/>
            </a:pPr>
            <a:r>
              <a:rPr lang="en-US" sz="2200" dirty="0" smtClean="0"/>
              <a:t>Catalogs of vocabularies</a:t>
            </a:r>
          </a:p>
          <a:p>
            <a:pPr>
              <a:defRPr/>
            </a:pPr>
            <a:r>
              <a:rPr lang="en-US" sz="2400" dirty="0" smtClean="0"/>
              <a:t>Services managing vocabularies</a:t>
            </a:r>
          </a:p>
          <a:p>
            <a:pPr lvl="1">
              <a:defRPr/>
            </a:pPr>
            <a:r>
              <a:rPr lang="en-US" sz="2200" dirty="0" smtClean="0"/>
              <a:t>Prefix.cc versus LOV</a:t>
            </a:r>
          </a:p>
          <a:p>
            <a:pPr lvl="1">
              <a:defRPr/>
            </a:pPr>
            <a:r>
              <a:rPr lang="en-US" sz="2200" dirty="0" smtClean="0"/>
              <a:t>Different policies but </a:t>
            </a:r>
            <a:r>
              <a:rPr lang="en-US" sz="2200" u="sng" dirty="0" smtClean="0"/>
              <a:t>same</a:t>
            </a:r>
            <a:r>
              <a:rPr lang="en-US" sz="2200" dirty="0" smtClean="0"/>
              <a:t> goal</a:t>
            </a:r>
            <a:endParaRPr lang="en-US" sz="2200" dirty="0"/>
          </a:p>
          <a:p>
            <a:pPr>
              <a:defRPr/>
            </a:pPr>
            <a:r>
              <a:rPr lang="en-US" sz="2400" dirty="0" smtClean="0"/>
              <a:t>Aligning LOV with Prefix.cc</a:t>
            </a:r>
          </a:p>
          <a:p>
            <a:pPr>
              <a:defRPr/>
            </a:pPr>
            <a:r>
              <a:rPr lang="en-US" sz="2400" dirty="0" smtClean="0"/>
              <a:t>Towards governance of vocabularies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Prefixes lookup headache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4248472" cy="1462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56992"/>
            <a:ext cx="5904656" cy="28259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1066" y="1120615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stands for?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5596" y="101502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870718" y="2455685"/>
            <a:ext cx="6239746" cy="876763"/>
            <a:chOff x="2870718" y="2455685"/>
            <a:chExt cx="6239746" cy="8767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9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97" y="4149080"/>
            <a:ext cx="1625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QNames</a:t>
            </a:r>
            <a:r>
              <a:rPr lang="en-US" dirty="0" smtClean="0"/>
              <a:t> and vocabulary namespaces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Usage of namespaces</a:t>
            </a:r>
          </a:p>
          <a:p>
            <a:pPr lvl="1">
              <a:defRPr/>
            </a:pPr>
            <a:r>
              <a:rPr lang="en-US" dirty="0" smtClean="0"/>
              <a:t>From XML syntax with </a:t>
            </a:r>
            <a:r>
              <a:rPr lang="en-US" b="1" u="sng" dirty="0" err="1" smtClean="0"/>
              <a:t>xmlns</a:t>
            </a:r>
            <a:r>
              <a:rPr lang="en-US" dirty="0" smtClean="0"/>
              <a:t> declarations </a:t>
            </a:r>
          </a:p>
          <a:p>
            <a:pPr lvl="1">
              <a:defRPr/>
            </a:pPr>
            <a:r>
              <a:rPr lang="en-US" dirty="0" smtClean="0"/>
              <a:t>Use to identify a </a:t>
            </a:r>
            <a:r>
              <a:rPr lang="en-US" b="1" u="sng" dirty="0" smtClean="0"/>
              <a:t>valid</a:t>
            </a:r>
            <a:r>
              <a:rPr lang="en-US" dirty="0" smtClean="0"/>
              <a:t> namespace</a:t>
            </a:r>
          </a:p>
          <a:p>
            <a:pPr>
              <a:defRPr/>
            </a:pPr>
            <a:r>
              <a:rPr lang="en-US" dirty="0" smtClean="0"/>
              <a:t>On the Semantic Web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Extended notion of namespace for other RDF serialization (N3, Turtle)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b="1" dirty="0" err="1" smtClean="0">
                <a:cs typeface="Courier New" pitchFamily="49" charset="0"/>
              </a:rPr>
              <a:t>rdfs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foaf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rdf</a:t>
            </a:r>
            <a:r>
              <a:rPr lang="en-US" b="1" dirty="0" smtClean="0">
                <a:cs typeface="Courier New" pitchFamily="49" charset="0"/>
              </a:rPr>
              <a:t>: owl: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SPARQL endpoints use a list of built-in prefixes </a:t>
            </a:r>
            <a:r>
              <a:rPr lang="en-US" b="1" u="sng" dirty="0" smtClean="0">
                <a:cs typeface="Courier New" pitchFamily="49" charset="0"/>
              </a:rPr>
              <a:t>not</a:t>
            </a:r>
            <a:r>
              <a:rPr lang="en-US" dirty="0" smtClean="0">
                <a:cs typeface="Courier New" pitchFamily="49" charset="0"/>
              </a:rPr>
              <a:t> transparent to the developers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catalogs of vocabularies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2736"/>
            <a:ext cx="5842303" cy="4758962"/>
          </a:xfrm>
        </p:spPr>
      </p:pic>
      <p:sp>
        <p:nvSpPr>
          <p:cNvPr id="7" name="TextBox 6"/>
          <p:cNvSpPr txBox="1"/>
          <p:nvPr/>
        </p:nvSpPr>
        <p:spPr>
          <a:xfrm>
            <a:off x="1115616" y="5866871"/>
            <a:ext cx="6818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Many overlapped of vocabularies among different catalogs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dirty="0" smtClean="0"/>
              <a:t>More than </a:t>
            </a:r>
            <a:r>
              <a:rPr lang="en-US" dirty="0" smtClean="0"/>
              <a:t>45</a:t>
            </a:r>
            <a:r>
              <a:rPr lang="en-US" dirty="0" smtClean="0"/>
              <a:t>0 </a:t>
            </a:r>
            <a:r>
              <a:rPr lang="en-US" dirty="0" smtClean="0"/>
              <a:t>vocabularies</a:t>
            </a:r>
          </a:p>
          <a:p>
            <a:pPr lvl="1"/>
            <a:r>
              <a:rPr lang="en-US" dirty="0" smtClean="0"/>
              <a:t>Each of them described by </a:t>
            </a:r>
            <a:r>
              <a:rPr lang="en-US" b="1" dirty="0" smtClean="0"/>
              <a:t>vocabulary-of-a-friend (</a:t>
            </a:r>
            <a:r>
              <a:rPr lang="en-US" b="1" dirty="0" err="1" smtClean="0"/>
              <a:t>voaf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Provide a dump in .n3 of the different versions of a vocabulary</a:t>
            </a: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000" dirty="0" smtClean="0"/>
              <a:t>SPARQL endpoint: </a:t>
            </a:r>
            <a:r>
              <a:rPr lang="en-US" sz="2000" dirty="0" smtClean="0">
                <a:hlinkClick r:id="rId4"/>
              </a:rPr>
              <a:t>http://lov.okfn.org/endpoint/lov</a:t>
            </a:r>
            <a:endParaRPr lang="en-US" sz="2000" dirty="0" smtClean="0"/>
          </a:p>
          <a:p>
            <a:pPr lvl="1"/>
            <a:r>
              <a:rPr lang="en-US" sz="2000" dirty="0" smtClean="0"/>
              <a:t>Search function: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lov.okfn.org/dataset/lov/search</a:t>
            </a:r>
            <a:endParaRPr lang="en-US" sz="2000" dirty="0"/>
          </a:p>
          <a:p>
            <a:pPr lvl="1"/>
            <a:r>
              <a:rPr lang="en-US" sz="2000" dirty="0" smtClean="0"/>
              <a:t>An Aggregator endpoint: </a:t>
            </a: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lov.okfn.org/endpoint/lov_aggregator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smtClean="0"/>
              <a:t>An intelligent bot agent for updates: 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lov.okfn.org/dataset/lov/bot</a:t>
            </a:r>
            <a:r>
              <a:rPr lang="en-US" sz="2000" dirty="0" smtClean="0"/>
              <a:t> 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DESCRIPTION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461751"/>
              </p:ext>
            </p:extLst>
          </p:nvPr>
        </p:nvGraphicFramePr>
        <p:xfrm>
          <a:off x="251520" y="1412777"/>
          <a:ext cx="8642349" cy="2289611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759972"/>
                <a:gridCol w="1031176"/>
                <a:gridCol w="1029970"/>
                <a:gridCol w="936556"/>
                <a:gridCol w="843141"/>
                <a:gridCol w="749124"/>
                <a:gridCol w="864235"/>
                <a:gridCol w="629192"/>
                <a:gridCol w="1001042"/>
                <a:gridCol w="797941"/>
              </a:tblGrid>
              <a:tr h="412998"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CORE FEATURES OF THE FRAMEWORK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4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Domain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Intended Use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Collection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Gatekeeping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metadata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within ontology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Search across ontologies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Navigation criteria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  <a:tr h="12425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General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Promote and facilitate the reuse of vocabularies in the linked data ecosystem.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Submitted by any user via LOV-Suggest tool.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Manual curation and automatic URI validation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370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Growing 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Yes, with visual depiction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Keyword-based; structured search (query-based)</a:t>
                      </a:r>
                      <a:endParaRPr lang="en-US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Ordered by prefix, namespace, title and visual links navigation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5089" marR="65089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47472"/>
              </p:ext>
            </p:extLst>
          </p:nvPr>
        </p:nvGraphicFramePr>
        <p:xfrm>
          <a:off x="356609" y="4005064"/>
          <a:ext cx="8287798" cy="1796982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978938"/>
                <a:gridCol w="1024149"/>
                <a:gridCol w="862771"/>
                <a:gridCol w="757908"/>
                <a:gridCol w="777373"/>
                <a:gridCol w="692603"/>
                <a:gridCol w="594890"/>
                <a:gridCol w="954834"/>
                <a:gridCol w="758536"/>
                <a:gridCol w="791816"/>
                <a:gridCol w="93980"/>
              </a:tblGrid>
              <a:tr h="517585">
                <a:tc gridSpan="1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CORE FEATURES OF THE FRAMEWORK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Metrics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Comments and review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Ranking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service access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SPARQL endpoint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 available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Read/Write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directory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Ontology registry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Application platform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6477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Reuse popularity on the LOD Cloud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 - Only by the curators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Metric-based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Ontology metadata, URI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Read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580526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LOV </a:t>
            </a:r>
            <a:r>
              <a:rPr lang="en-US" b="1" dirty="0" smtClean="0"/>
              <a:t>DESCRIPTION WITH </a:t>
            </a:r>
            <a:r>
              <a:rPr lang="en-US" b="1" dirty="0"/>
              <a:t>THE FRAMEWORK OF [</a:t>
            </a:r>
            <a:r>
              <a:rPr lang="en-US" b="1" dirty="0">
                <a:hlinkClick r:id="rId2"/>
              </a:rPr>
              <a:t>d’Aquin-Noy2012-Survey</a:t>
            </a:r>
            <a:r>
              <a:rPr lang="en-US" b="1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7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Prefix.cc in a Nutshell: </a:t>
            </a:r>
            <a:r>
              <a:rPr lang="en-US" sz="2800" dirty="0">
                <a:hlinkClick r:id="rId3"/>
              </a:rPr>
              <a:t>http</a:t>
            </a:r>
            <a:r>
              <a:rPr lang="en-US" sz="2800" dirty="0" smtClean="0">
                <a:hlinkClick r:id="rId3"/>
              </a:rPr>
              <a:t>://prefix.cc</a:t>
            </a:r>
            <a:r>
              <a:rPr lang="en-US" sz="2800" dirty="0" smtClean="0"/>
              <a:t> 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service to look up </a:t>
            </a:r>
            <a:r>
              <a:rPr lang="en-US" dirty="0" smtClean="0"/>
              <a:t>namespaces</a:t>
            </a:r>
            <a:endParaRPr lang="en-US" dirty="0"/>
          </a:p>
          <a:p>
            <a:pPr lvl="1"/>
            <a:r>
              <a:rPr lang="en-US" sz="2600" dirty="0" smtClean="0"/>
              <a:t>More than 1200 namespaces registered</a:t>
            </a:r>
          </a:p>
          <a:p>
            <a:pPr lvl="1"/>
            <a:r>
              <a:rPr lang="en-US" sz="2600" dirty="0" smtClean="0"/>
              <a:t>Anyone can add prefixes</a:t>
            </a:r>
            <a:endParaRPr lang="en-US" sz="2600" b="1" dirty="0" smtClean="0"/>
          </a:p>
          <a:p>
            <a:pPr lvl="1"/>
            <a:r>
              <a:rPr lang="en-US" sz="2600" dirty="0" smtClean="0"/>
              <a:t>In case of conflicts, users can vote</a:t>
            </a:r>
          </a:p>
          <a:p>
            <a:pPr lvl="1">
              <a:buNone/>
            </a:pPr>
            <a:endParaRPr lang="en-US" dirty="0"/>
          </a:p>
          <a:p>
            <a:r>
              <a:rPr lang="en-US" dirty="0" smtClean="0"/>
              <a:t>Some related services</a:t>
            </a:r>
          </a:p>
          <a:p>
            <a:pPr lvl="1"/>
            <a:r>
              <a:rPr lang="en-US" sz="2600" dirty="0" smtClean="0"/>
              <a:t>Namespace lookup API: </a:t>
            </a:r>
            <a:r>
              <a:rPr lang="en-US" sz="2600" dirty="0">
                <a:hlinkClick r:id="rId4"/>
              </a:rPr>
              <a:t>http://</a:t>
            </a:r>
            <a:r>
              <a:rPr lang="en-US" sz="2600" dirty="0" smtClean="0">
                <a:hlinkClick r:id="rId4"/>
              </a:rPr>
              <a:t>prefix.cc/about/api</a:t>
            </a:r>
            <a:endParaRPr lang="en-US" sz="2600" dirty="0" smtClean="0"/>
          </a:p>
          <a:p>
            <a:pPr lvl="1"/>
            <a:r>
              <a:rPr lang="en-US" sz="2600" dirty="0" smtClean="0"/>
              <a:t>Reverse lookup API: </a:t>
            </a:r>
            <a:r>
              <a:rPr lang="en-US" sz="2600" dirty="0">
                <a:hlinkClick r:id="rId5"/>
              </a:rPr>
              <a:t>http://</a:t>
            </a:r>
            <a:r>
              <a:rPr lang="en-US" sz="2600" dirty="0" smtClean="0">
                <a:hlinkClick r:id="rId5"/>
              </a:rPr>
              <a:t>prefix.cc/reverse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736"/>
            <a:ext cx="1584572" cy="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Process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9" y="1052736"/>
            <a:ext cx="5687219" cy="4458323"/>
          </a:xfrm>
        </p:spPr>
      </p:pic>
      <p:sp>
        <p:nvSpPr>
          <p:cNvPr id="3" name="TextBox 2"/>
          <p:cNvSpPr txBox="1"/>
          <p:nvPr/>
        </p:nvSpPr>
        <p:spPr>
          <a:xfrm>
            <a:off x="179512" y="5301208"/>
            <a:ext cx="8640960" cy="10156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Continuously growth of namespaces registered in prefix.cc.</a:t>
            </a:r>
          </a:p>
          <a:p>
            <a:r>
              <a:rPr lang="en-US" sz="2000" dirty="0" smtClean="0"/>
              <a:t>Clearly view of the results of the harmonization process </a:t>
            </a:r>
            <a:r>
              <a:rPr lang="en-US" sz="2000" dirty="0" smtClean="0"/>
              <a:t>in the period of March to July, </a:t>
            </a:r>
            <a:r>
              <a:rPr lang="en-US" sz="2000" dirty="0" smtClean="0"/>
              <a:t>2013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Aligning LOV with </a:t>
            </a:r>
            <a:r>
              <a:rPr lang="en-US" dirty="0" err="1" smtClean="0">
                <a:ea typeface="ＭＳ Ｐゴシック" pitchFamily="34" charset="-128"/>
              </a:rPr>
              <a:t>Prefix.cc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99355" y="1052736"/>
            <a:ext cx="8642350" cy="1583382"/>
          </a:xfrm>
        </p:spPr>
        <p:txBody>
          <a:bodyPr/>
          <a:lstStyle/>
          <a:p>
            <a:r>
              <a:rPr lang="en-US" dirty="0" smtClean="0"/>
              <a:t>Dealing with conflicts</a:t>
            </a:r>
            <a:endParaRPr lang="en-US" dirty="0"/>
          </a:p>
          <a:p>
            <a:pPr lvl="1"/>
            <a:r>
              <a:rPr lang="en-US" dirty="0" smtClean="0"/>
              <a:t>Clashes: same prefix but different URIs</a:t>
            </a:r>
          </a:p>
          <a:p>
            <a:pPr lvl="1"/>
            <a:r>
              <a:rPr lang="en-US" dirty="0" smtClean="0"/>
              <a:t>Disagreements on preferred namespace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5" y="2348880"/>
            <a:ext cx="7644851" cy="2304256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99355" y="4797152"/>
            <a:ext cx="8642350" cy="158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Actions in case of disagreement</a:t>
            </a:r>
          </a:p>
          <a:p>
            <a:pPr lvl="1"/>
            <a:r>
              <a:rPr lang="en-US" kern="0" dirty="0" smtClean="0"/>
              <a:t>Generally 4 types of actions</a:t>
            </a:r>
          </a:p>
          <a:p>
            <a:pPr lvl="1"/>
            <a:r>
              <a:rPr lang="en-US" sz="2000" b="1" u="sng" kern="0" dirty="0" smtClean="0"/>
              <a:t>Important: social aspect to contact  the editors of the vocabularies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4333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Alignment </a:t>
            </a:r>
            <a:r>
              <a:rPr lang="en-US" dirty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esults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805970"/>
              </p:ext>
            </p:extLst>
          </p:nvPr>
        </p:nvGraphicFramePr>
        <p:xfrm>
          <a:off x="727251" y="3447008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744520"/>
              </p:ext>
            </p:extLst>
          </p:nvPr>
        </p:nvGraphicFramePr>
        <p:xfrm>
          <a:off x="4490178" y="35730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8581" y="5480312"/>
            <a:ext cx="3950120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are </a:t>
            </a:r>
          </a:p>
          <a:p>
            <a:r>
              <a:rPr lang="en-US" sz="2400" dirty="0" smtClean="0"/>
              <a:t>vocabularies </a:t>
            </a: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803" y="1269033"/>
            <a:ext cx="8642350" cy="2160240"/>
          </a:xfrm>
        </p:spPr>
        <p:txBody>
          <a:bodyPr/>
          <a:lstStyle/>
          <a:p>
            <a:r>
              <a:rPr lang="en-US" dirty="0" smtClean="0"/>
              <a:t>Method</a:t>
            </a:r>
            <a:endParaRPr lang="en-US" dirty="0" smtClean="0"/>
          </a:p>
          <a:p>
            <a:pPr lvl="1"/>
            <a:r>
              <a:rPr lang="en-US" sz="2600" dirty="0" smtClean="0"/>
              <a:t>Federated query in SPARQL 1.1</a:t>
            </a:r>
          </a:p>
          <a:p>
            <a:pPr lvl="1"/>
            <a:r>
              <a:rPr lang="en-US" sz="2600" dirty="0" smtClean="0"/>
              <a:t>Jena ARQ command line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300" dirty="0"/>
              <a:t>We have presented LD Wizard to generate Visualizations</a:t>
            </a:r>
          </a:p>
          <a:p>
            <a:pPr lvl="1">
              <a:defRPr/>
            </a:pPr>
            <a:r>
              <a:rPr lang="en-US" sz="2000" dirty="0"/>
              <a:t>Based on RDF standards and </a:t>
            </a:r>
            <a:r>
              <a:rPr lang="en-US" sz="2000" dirty="0" err="1"/>
              <a:t>SemWeb</a:t>
            </a:r>
            <a:r>
              <a:rPr lang="en-US" sz="2000" dirty="0"/>
              <a:t> Technologies</a:t>
            </a:r>
          </a:p>
          <a:p>
            <a:pPr lvl="1">
              <a:defRPr/>
            </a:pPr>
            <a:r>
              <a:rPr lang="en-US" sz="2000" dirty="0"/>
              <a:t>Target to lay-users for graph analysis</a:t>
            </a:r>
          </a:p>
          <a:p>
            <a:pPr lvl="1">
              <a:defRPr/>
            </a:pPr>
            <a:r>
              <a:rPr lang="en-US" sz="2000" dirty="0"/>
              <a:t>Composed of 3 main steps: category detections, property aggregation and visualization publication</a:t>
            </a:r>
          </a:p>
          <a:p>
            <a:pPr>
              <a:defRPr/>
            </a:pPr>
            <a:r>
              <a:rPr lang="en-US" sz="2000" dirty="0"/>
              <a:t>A </a:t>
            </a:r>
            <a:r>
              <a:rPr lang="en-US" sz="2000" dirty="0" err="1"/>
              <a:t>Javascript</a:t>
            </a:r>
            <a:r>
              <a:rPr lang="en-US" sz="2000" dirty="0"/>
              <a:t> implementation shows the usefulness of the </a:t>
            </a:r>
            <a:r>
              <a:rPr lang="en-US" sz="2000" dirty="0" smtClean="0"/>
              <a:t>approach</a:t>
            </a:r>
          </a:p>
          <a:p>
            <a:pPr>
              <a:defRPr/>
            </a:pP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 have presented a way to manage prefixes</a:t>
            </a:r>
          </a:p>
          <a:p>
            <a:pPr lvl="1">
              <a:defRPr/>
            </a:pPr>
            <a:r>
              <a:rPr lang="en-US" dirty="0" smtClean="0"/>
              <a:t>By analyzing vocabularies in LOV and prefix.cc</a:t>
            </a:r>
          </a:p>
          <a:p>
            <a:pPr lvl="1">
              <a:defRPr/>
            </a:pPr>
            <a:r>
              <a:rPr lang="en-US" dirty="0" smtClean="0"/>
              <a:t>By providing mechanism of aligning two services dealing with vocabulary prefixes</a:t>
            </a:r>
          </a:p>
          <a:p>
            <a:pPr>
              <a:defRPr/>
            </a:pPr>
            <a:r>
              <a:rPr lang="en-US" dirty="0" smtClean="0"/>
              <a:t>Prefixes management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Provide a unique interface for submission of namespaces and prefixes to both services</a:t>
            </a:r>
          </a:p>
          <a:p>
            <a:pPr lvl="1">
              <a:defRPr/>
            </a:pPr>
            <a:r>
              <a:rPr lang="en-US" dirty="0" smtClean="0"/>
              <a:t>Publish a list of common recommended prefixes</a:t>
            </a:r>
          </a:p>
          <a:p>
            <a:pPr lvl="1">
              <a:defRPr/>
            </a:pPr>
            <a:r>
              <a:rPr lang="en-US" dirty="0" smtClean="0"/>
              <a:t>Foster and support current effort towards a more sustainable governance of vocabularies.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Managing Data updates and versioning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Versioning: integrate </a:t>
            </a:r>
            <a:r>
              <a:rPr lang="en-US" dirty="0" smtClean="0">
                <a:hlinkClick r:id="rId3"/>
              </a:rPr>
              <a:t>Memento</a:t>
            </a:r>
            <a:r>
              <a:rPr lang="en-US" dirty="0" smtClean="0"/>
              <a:t> protocol?</a:t>
            </a:r>
            <a:endParaRPr lang="en-US" dirty="0" smtClean="0"/>
          </a:p>
          <a:p>
            <a:pPr lvl="1">
              <a:defRPr/>
            </a:pPr>
            <a:r>
              <a:rPr lang="en-US" dirty="0" err="1" smtClean="0"/>
              <a:t>Spatio</a:t>
            </a:r>
            <a:r>
              <a:rPr lang="en-US" dirty="0" smtClean="0"/>
              <a:t>-temporal evolution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Multiple representation: need for metadata?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Level of detail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Geometry modeling rules and reasoning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Tracking Provenance of </a:t>
            </a:r>
            <a:r>
              <a:rPr lang="en-US" dirty="0" err="1" smtClean="0"/>
              <a:t>geodata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To ensure quality of published dataset</a:t>
            </a:r>
          </a:p>
          <a:p>
            <a:pPr lvl="1">
              <a:defRPr/>
            </a:pPr>
            <a:r>
              <a:rPr lang="en-US" dirty="0" smtClean="0"/>
              <a:t>To ensure trust from application consumers</a:t>
            </a: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  <a:endParaRPr lang="en-US" sz="2400" dirty="0" smtClean="0"/>
          </a:p>
          <a:p>
            <a:pPr lvl="1">
              <a:defRPr/>
            </a:pPr>
            <a:r>
              <a:rPr lang="en-US" sz="22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200" dirty="0" smtClean="0"/>
              <a:t>Add more libraries for visual elements in visualizations</a:t>
            </a:r>
          </a:p>
          <a:p>
            <a:pPr lvl="1">
              <a:defRPr/>
            </a:pPr>
            <a:r>
              <a:rPr lang="en-US" sz="2200" dirty="0" smtClean="0"/>
              <a:t>Provide templates for generating “mash-ups” to combine domains</a:t>
            </a:r>
          </a:p>
          <a:p>
            <a:pPr lvl="1">
              <a:defRPr/>
            </a:pPr>
            <a:r>
              <a:rPr lang="en-US" sz="2200" dirty="0" smtClean="0"/>
              <a:t>Integrate a mash-up widget generator</a:t>
            </a:r>
          </a:p>
          <a:p>
            <a:pPr lvl="1">
              <a:defRPr/>
            </a:pPr>
            <a:r>
              <a:rPr lang="en-US" sz="2200" dirty="0" smtClean="0"/>
              <a:t>Investigate the “</a:t>
            </a:r>
            <a:r>
              <a:rPr lang="en-US" sz="2200" b="1" i="1" dirty="0" smtClean="0"/>
              <a:t>importance</a:t>
            </a:r>
            <a:r>
              <a:rPr lang="en-US" sz="2200" dirty="0" smtClean="0"/>
              <a:t>” of a category in dataset</a:t>
            </a:r>
          </a:p>
          <a:p>
            <a:pPr lvl="1">
              <a:defRPr/>
            </a:pPr>
            <a:r>
              <a:rPr lang="en-US" sz="2200" dirty="0" smtClean="0"/>
              <a:t>Provide a </a:t>
            </a:r>
            <a:r>
              <a:rPr lang="en-US" sz="2200" dirty="0"/>
              <a:t>u</a:t>
            </a:r>
            <a:r>
              <a:rPr lang="en-US" sz="2200" dirty="0" smtClean="0"/>
              <a:t>ser evaluation </a:t>
            </a:r>
            <a:endParaRPr lang="en-US" sz="2200" dirty="0" smtClean="0"/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200" dirty="0" smtClean="0"/>
              <a:t>Publish </a:t>
            </a:r>
            <a:r>
              <a:rPr lang="en-US" sz="2200" dirty="0"/>
              <a:t>a list of common recommended prefixes</a:t>
            </a:r>
          </a:p>
          <a:p>
            <a:pPr lvl="1">
              <a:defRPr/>
            </a:pPr>
            <a:r>
              <a:rPr lang="en-US" sz="2200" dirty="0"/>
              <a:t>Foster and support current effort towards a more sustainable governance of vocabularies.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85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86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87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</a:t>
            </a:r>
            <a:r>
              <a:rPr lang="en-US" sz="3400" dirty="0" smtClean="0"/>
              <a:t>Linked Data </a:t>
            </a:r>
            <a:r>
              <a:rPr lang="en-US" sz="3400" dirty="0" smtClean="0"/>
              <a:t>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75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</a:t>
            </a:r>
            <a:r>
              <a:rPr lang="en-US" sz="2000" dirty="0" smtClean="0"/>
              <a:t>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50649</TotalTime>
  <Words>7472</Words>
  <Application>Microsoft Macintosh PowerPoint</Application>
  <PresentationFormat>Presentación en pantalla (4:3)</PresentationFormat>
  <Paragraphs>1484</Paragraphs>
  <Slides>89</Slides>
  <Notes>49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6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 de Microsoft Word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Scenario: 7th Arrondissement of Paris</vt:lpstr>
      <vt:lpstr>GeoData on the LOD Cloud</vt:lpstr>
      <vt:lpstr>French IGN- Reference Geodata</vt:lpstr>
      <vt:lpstr>Current Tooling and Limitations</vt:lpstr>
      <vt:lpstr>Developing a REST converter service</vt:lpstr>
      <vt:lpstr>Implementation - Evaluation</vt:lpstr>
      <vt:lpstr>Implementation - Evaluation</vt:lpstr>
      <vt:lpstr>Coordinate Reference Systems (CRS)</vt:lpstr>
      <vt:lpstr>Application: Interlinking Geo Datasets</vt:lpstr>
      <vt:lpstr>Vocabularies for Modeling Features (1/2)</vt:lpstr>
      <vt:lpstr>Vocabularies for Modeling Features (2/2)</vt:lpstr>
      <vt:lpstr>Modeling Geometry </vt:lpstr>
      <vt:lpstr>Reusing Existing Ontologies (GeOnto)</vt:lpstr>
      <vt:lpstr>Alignment Methodology</vt:lpstr>
      <vt:lpstr>Alignment Process with GeoNames</vt:lpstr>
      <vt:lpstr>Results/Evaluation</vt:lpstr>
      <vt:lpstr>Topological Functions in GeoVocabs</vt:lpstr>
      <vt:lpstr>Triple Stores and geospatial indexing</vt:lpstr>
      <vt:lpstr>CheckList for vocabulary modeling</vt:lpstr>
      <vt:lpstr>Coordinate Reference Systems (CRS)</vt:lpstr>
      <vt:lpstr>Implementation</vt:lpstr>
      <vt:lpstr>Geodata Publishing Workflow</vt:lpstr>
      <vt:lpstr>Vocabularies</vt:lpstr>
      <vt:lpstr>Our Goal</vt:lpstr>
      <vt:lpstr>Vocabulary for geometry</vt:lpstr>
      <vt:lpstr>Vocabulary for geometry</vt:lpstr>
      <vt:lpstr>Vocabulary for geometry</vt:lpstr>
      <vt:lpstr>Vocabulary for geometry</vt:lpstr>
      <vt:lpstr>Associating CRS to geometries</vt:lpstr>
      <vt:lpstr>Associating CRS to geometries</vt:lpstr>
      <vt:lpstr>Vocabulary for geometry</vt:lpstr>
      <vt:lpstr>Vocabulary for geometry</vt:lpstr>
      <vt:lpstr>Publishing GEOFLA Dataset</vt:lpstr>
      <vt:lpstr>Presentación de PowerPoint</vt:lpstr>
      <vt:lpstr>Presentación de PowerPoint</vt:lpstr>
      <vt:lpstr>Contribution to the LOD Cloud</vt:lpstr>
      <vt:lpstr>Part Two</vt:lpstr>
      <vt:lpstr>Why visualizations matter?</vt:lpstr>
      <vt:lpstr>Applications</vt:lpstr>
      <vt:lpstr>An application is worth a billion triples</vt:lpstr>
      <vt:lpstr>Visualization Apps in Government Portals </vt:lpstr>
      <vt:lpstr>Visualization Apps in Government Portals</vt:lpstr>
      <vt:lpstr>Linked Data Application Categories (*)</vt:lpstr>
      <vt:lpstr>Relevant Features in Visualization Tools</vt:lpstr>
      <vt:lpstr>Classes of Visualization Tools</vt:lpstr>
      <vt:lpstr>Visual Tools with API access</vt:lpstr>
      <vt:lpstr>Visual Tools using RDF  </vt:lpstr>
      <vt:lpstr>Describing an Application: Opendatacom</vt:lpstr>
      <vt:lpstr>Describing an Application: publicspending.gr</vt:lpstr>
      <vt:lpstr>A vocab to describe Apps</vt:lpstr>
      <vt:lpstr>Conclusion and Future Work</vt:lpstr>
      <vt:lpstr>Challenges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Harmonizing vocabulary Prefixes</vt:lpstr>
      <vt:lpstr>Prefixes lookup headache</vt:lpstr>
      <vt:lpstr>QNames and vocabulary namespaces</vt:lpstr>
      <vt:lpstr>Why if … global use of prefixes</vt:lpstr>
      <vt:lpstr>Existing catalogs of vocabularies</vt:lpstr>
      <vt:lpstr>LOV in a Nutshell : http://lov.okfn.org/dataset/lov/</vt:lpstr>
      <vt:lpstr>LOV DESCRIPTION</vt:lpstr>
      <vt:lpstr>Prefix.cc in a Nutshell: http://prefix.cc </vt:lpstr>
      <vt:lpstr>LOV vs PREFIX.CC-Alignment Process </vt:lpstr>
      <vt:lpstr>Aligning LOV with Prefix.cc </vt:lpstr>
      <vt:lpstr>Alignment Results</vt:lpstr>
      <vt:lpstr>Conclusion</vt:lpstr>
      <vt:lpstr>Conclusion</vt:lpstr>
      <vt:lpstr>Future Work</vt:lpstr>
      <vt:lpstr>Future Work</vt:lpstr>
      <vt:lpstr>Publications</vt:lpstr>
      <vt:lpstr>Publications</vt:lpstr>
      <vt:lpstr>Thank you for your attention!</vt:lpstr>
      <vt:lpstr>Publishing and Consuming Government Linked Data on the Semantic Web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605</cp:revision>
  <cp:lastPrinted>2012-03-20T09:35:21Z</cp:lastPrinted>
  <dcterms:created xsi:type="dcterms:W3CDTF">2011-10-20T08:47:25Z</dcterms:created>
  <dcterms:modified xsi:type="dcterms:W3CDTF">2015-03-21T12:44:34Z</dcterms:modified>
  <cp:category>Linked Data;IGN;geodata</cp:category>
</cp:coreProperties>
</file>